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notesMasterIdLst>
    <p:notesMasterId r:id="rId62"/>
  </p:notesMasterIdLst>
  <p:handoutMasterIdLst>
    <p:handoutMasterId r:id="rId63"/>
  </p:handoutMasterIdLst>
  <p:sldIdLst>
    <p:sldId id="445" r:id="rId2"/>
    <p:sldId id="263" r:id="rId3"/>
    <p:sldId id="337" r:id="rId4"/>
    <p:sldId id="264" r:id="rId5"/>
    <p:sldId id="345" r:id="rId6"/>
    <p:sldId id="265" r:id="rId7"/>
    <p:sldId id="346" r:id="rId8"/>
    <p:sldId id="306" r:id="rId9"/>
    <p:sldId id="267" r:id="rId10"/>
    <p:sldId id="307" r:id="rId11"/>
    <p:sldId id="308" r:id="rId12"/>
    <p:sldId id="309" r:id="rId13"/>
    <p:sldId id="347" r:id="rId14"/>
    <p:sldId id="268" r:id="rId15"/>
    <p:sldId id="269" r:id="rId16"/>
    <p:sldId id="360" r:id="rId17"/>
    <p:sldId id="361" r:id="rId18"/>
    <p:sldId id="362" r:id="rId19"/>
    <p:sldId id="363" r:id="rId20"/>
    <p:sldId id="364" r:id="rId21"/>
    <p:sldId id="348" r:id="rId22"/>
    <p:sldId id="318" r:id="rId23"/>
    <p:sldId id="272" r:id="rId24"/>
    <p:sldId id="333" r:id="rId25"/>
    <p:sldId id="336" r:id="rId26"/>
    <p:sldId id="354" r:id="rId27"/>
    <p:sldId id="335" r:id="rId28"/>
    <p:sldId id="294" r:id="rId29"/>
    <p:sldId id="365" r:id="rId30"/>
    <p:sldId id="366" r:id="rId31"/>
    <p:sldId id="367" r:id="rId32"/>
    <p:sldId id="368" r:id="rId33"/>
    <p:sldId id="369" r:id="rId34"/>
    <p:sldId id="370" r:id="rId35"/>
    <p:sldId id="371" r:id="rId36"/>
    <p:sldId id="375" r:id="rId37"/>
    <p:sldId id="295" r:id="rId38"/>
    <p:sldId id="372" r:id="rId39"/>
    <p:sldId id="373" r:id="rId40"/>
    <p:sldId id="374" r:id="rId41"/>
    <p:sldId id="376" r:id="rId42"/>
    <p:sldId id="352" r:id="rId43"/>
    <p:sldId id="377" r:id="rId44"/>
    <p:sldId id="378" r:id="rId45"/>
    <p:sldId id="297" r:id="rId46"/>
    <p:sldId id="379" r:id="rId47"/>
    <p:sldId id="380" r:id="rId48"/>
    <p:sldId id="381" r:id="rId49"/>
    <p:sldId id="382" r:id="rId50"/>
    <p:sldId id="383" r:id="rId51"/>
    <p:sldId id="349" r:id="rId52"/>
    <p:sldId id="299" r:id="rId53"/>
    <p:sldId id="359" r:id="rId54"/>
    <p:sldId id="384" r:id="rId55"/>
    <p:sldId id="385" r:id="rId56"/>
    <p:sldId id="386" r:id="rId57"/>
    <p:sldId id="387" r:id="rId58"/>
    <p:sldId id="350" r:id="rId59"/>
    <p:sldId id="301" r:id="rId60"/>
    <p:sldId id="353" r:id="rId6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nn Farah" initials="LF" lastIdx="1" clrIdx="0">
    <p:extLst>
      <p:ext uri="{19B8F6BF-5375-455C-9EA6-DF929625EA0E}">
        <p15:presenceInfo xmlns:p15="http://schemas.microsoft.com/office/powerpoint/2012/main" userId="Lynn Fara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22"/>
    <p:restoredTop sz="89983" autoAdjust="0"/>
  </p:normalViewPr>
  <p:slideViewPr>
    <p:cSldViewPr>
      <p:cViewPr varScale="1">
        <p:scale>
          <a:sx n="76" d="100"/>
          <a:sy n="76" d="100"/>
        </p:scale>
        <p:origin x="60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Feuil2!$B$1</c:f>
              <c:strCache>
                <c:ptCount val="1"/>
                <c:pt idx="0">
                  <c:v>ventes</c:v>
                </c:pt>
              </c:strCache>
            </c:strRef>
          </c:tx>
          <c:xVal>
            <c:numRef>
              <c:f>Feuil2!$A$2:$A$97</c:f>
              <c:numCache>
                <c:formatCode>General</c:formatCode>
                <c:ptCount val="9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</c:numCache>
            </c:numRef>
          </c:xVal>
          <c:yVal>
            <c:numRef>
              <c:f>Feuil2!$B$2:$B$97</c:f>
              <c:numCache>
                <c:formatCode>General</c:formatCode>
                <c:ptCount val="96"/>
                <c:pt idx="0">
                  <c:v>2815</c:v>
                </c:pt>
                <c:pt idx="1">
                  <c:v>2672</c:v>
                </c:pt>
                <c:pt idx="2">
                  <c:v>2755</c:v>
                </c:pt>
                <c:pt idx="3">
                  <c:v>2721</c:v>
                </c:pt>
                <c:pt idx="4">
                  <c:v>2946</c:v>
                </c:pt>
                <c:pt idx="5">
                  <c:v>3036</c:v>
                </c:pt>
                <c:pt idx="6">
                  <c:v>2282</c:v>
                </c:pt>
                <c:pt idx="7">
                  <c:v>2212</c:v>
                </c:pt>
                <c:pt idx="8">
                  <c:v>2922</c:v>
                </c:pt>
                <c:pt idx="9">
                  <c:v>4301</c:v>
                </c:pt>
                <c:pt idx="10">
                  <c:v>5764</c:v>
                </c:pt>
                <c:pt idx="11">
                  <c:v>7312</c:v>
                </c:pt>
                <c:pt idx="12">
                  <c:v>2541</c:v>
                </c:pt>
                <c:pt idx="13">
                  <c:v>2475</c:v>
                </c:pt>
                <c:pt idx="14">
                  <c:v>3031</c:v>
                </c:pt>
                <c:pt idx="15">
                  <c:v>3266</c:v>
                </c:pt>
                <c:pt idx="16">
                  <c:v>3776</c:v>
                </c:pt>
                <c:pt idx="17">
                  <c:v>3230</c:v>
                </c:pt>
                <c:pt idx="18">
                  <c:v>3028</c:v>
                </c:pt>
                <c:pt idx="19">
                  <c:v>1759</c:v>
                </c:pt>
                <c:pt idx="20">
                  <c:v>3595</c:v>
                </c:pt>
                <c:pt idx="21">
                  <c:v>4474</c:v>
                </c:pt>
                <c:pt idx="22">
                  <c:v>6838</c:v>
                </c:pt>
                <c:pt idx="23">
                  <c:v>8357</c:v>
                </c:pt>
                <c:pt idx="24">
                  <c:v>3113</c:v>
                </c:pt>
                <c:pt idx="25">
                  <c:v>3006</c:v>
                </c:pt>
                <c:pt idx="26">
                  <c:v>4047</c:v>
                </c:pt>
                <c:pt idx="27">
                  <c:v>3523</c:v>
                </c:pt>
                <c:pt idx="28">
                  <c:v>3937</c:v>
                </c:pt>
                <c:pt idx="29">
                  <c:v>3986</c:v>
                </c:pt>
                <c:pt idx="30">
                  <c:v>3260</c:v>
                </c:pt>
                <c:pt idx="31">
                  <c:v>1573</c:v>
                </c:pt>
                <c:pt idx="32">
                  <c:v>3528</c:v>
                </c:pt>
                <c:pt idx="33">
                  <c:v>5211</c:v>
                </c:pt>
                <c:pt idx="34">
                  <c:v>7614</c:v>
                </c:pt>
                <c:pt idx="35">
                  <c:v>9254</c:v>
                </c:pt>
                <c:pt idx="36">
                  <c:v>5375</c:v>
                </c:pt>
                <c:pt idx="37">
                  <c:v>3088</c:v>
                </c:pt>
                <c:pt idx="38">
                  <c:v>3718</c:v>
                </c:pt>
                <c:pt idx="39">
                  <c:v>4514</c:v>
                </c:pt>
                <c:pt idx="40">
                  <c:v>4520</c:v>
                </c:pt>
                <c:pt idx="41">
                  <c:v>4539</c:v>
                </c:pt>
                <c:pt idx="42">
                  <c:v>3663</c:v>
                </c:pt>
                <c:pt idx="43">
                  <c:v>1643</c:v>
                </c:pt>
                <c:pt idx="44">
                  <c:v>4739</c:v>
                </c:pt>
                <c:pt idx="45">
                  <c:v>5428</c:v>
                </c:pt>
                <c:pt idx="46">
                  <c:v>8314</c:v>
                </c:pt>
                <c:pt idx="47">
                  <c:v>10651</c:v>
                </c:pt>
                <c:pt idx="48">
                  <c:v>3633</c:v>
                </c:pt>
                <c:pt idx="49">
                  <c:v>4292</c:v>
                </c:pt>
                <c:pt idx="50">
                  <c:v>4154</c:v>
                </c:pt>
                <c:pt idx="51">
                  <c:v>4121</c:v>
                </c:pt>
                <c:pt idx="52">
                  <c:v>4647</c:v>
                </c:pt>
                <c:pt idx="53">
                  <c:v>4753</c:v>
                </c:pt>
                <c:pt idx="54">
                  <c:v>3965</c:v>
                </c:pt>
                <c:pt idx="55">
                  <c:v>1723</c:v>
                </c:pt>
                <c:pt idx="56">
                  <c:v>5048</c:v>
                </c:pt>
                <c:pt idx="57">
                  <c:v>6922</c:v>
                </c:pt>
                <c:pt idx="58">
                  <c:v>9858</c:v>
                </c:pt>
                <c:pt idx="59">
                  <c:v>11331</c:v>
                </c:pt>
                <c:pt idx="60">
                  <c:v>4016</c:v>
                </c:pt>
                <c:pt idx="61">
                  <c:v>3957</c:v>
                </c:pt>
                <c:pt idx="62">
                  <c:v>4510</c:v>
                </c:pt>
                <c:pt idx="63">
                  <c:v>4276</c:v>
                </c:pt>
                <c:pt idx="64">
                  <c:v>4968</c:v>
                </c:pt>
                <c:pt idx="65">
                  <c:v>4677</c:v>
                </c:pt>
                <c:pt idx="66">
                  <c:v>3523</c:v>
                </c:pt>
                <c:pt idx="67">
                  <c:v>1821</c:v>
                </c:pt>
                <c:pt idx="68">
                  <c:v>5222</c:v>
                </c:pt>
                <c:pt idx="69">
                  <c:v>6872</c:v>
                </c:pt>
                <c:pt idx="70">
                  <c:v>10803</c:v>
                </c:pt>
                <c:pt idx="71">
                  <c:v>13916</c:v>
                </c:pt>
                <c:pt idx="72">
                  <c:v>2639</c:v>
                </c:pt>
                <c:pt idx="73">
                  <c:v>2899</c:v>
                </c:pt>
                <c:pt idx="74">
                  <c:v>3370</c:v>
                </c:pt>
                <c:pt idx="75">
                  <c:v>3740</c:v>
                </c:pt>
                <c:pt idx="76">
                  <c:v>2927</c:v>
                </c:pt>
                <c:pt idx="77">
                  <c:v>3986</c:v>
                </c:pt>
                <c:pt idx="78">
                  <c:v>4217</c:v>
                </c:pt>
                <c:pt idx="79">
                  <c:v>1738</c:v>
                </c:pt>
                <c:pt idx="80">
                  <c:v>5221</c:v>
                </c:pt>
                <c:pt idx="81">
                  <c:v>6424</c:v>
                </c:pt>
                <c:pt idx="82">
                  <c:v>9842</c:v>
                </c:pt>
                <c:pt idx="83">
                  <c:v>13996</c:v>
                </c:pt>
                <c:pt idx="84">
                  <c:v>3934</c:v>
                </c:pt>
                <c:pt idx="85">
                  <c:v>3162</c:v>
                </c:pt>
                <c:pt idx="86">
                  <c:v>4286</c:v>
                </c:pt>
                <c:pt idx="87">
                  <c:v>4676</c:v>
                </c:pt>
                <c:pt idx="88">
                  <c:v>5010</c:v>
                </c:pt>
                <c:pt idx="89">
                  <c:v>4874</c:v>
                </c:pt>
                <c:pt idx="90">
                  <c:v>4633</c:v>
                </c:pt>
                <c:pt idx="91">
                  <c:v>1659</c:v>
                </c:pt>
                <c:pt idx="92">
                  <c:v>5951</c:v>
                </c:pt>
                <c:pt idx="93">
                  <c:v>6981</c:v>
                </c:pt>
                <c:pt idx="94">
                  <c:v>9851</c:v>
                </c:pt>
                <c:pt idx="95">
                  <c:v>14670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521-F04B-A6BF-A2A2E9D1C6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382464"/>
        <c:axId val="126384000"/>
      </c:scatterChart>
      <c:valAx>
        <c:axId val="126382464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126384000"/>
        <c:crosses val="autoZero"/>
        <c:crossBetween val="midCat"/>
      </c:valAx>
      <c:valAx>
        <c:axId val="126384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638246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Feuil2!$B$1</c:f>
              <c:strCache>
                <c:ptCount val="1"/>
                <c:pt idx="0">
                  <c:v>ventes</c:v>
                </c:pt>
              </c:strCache>
            </c:strRef>
          </c:tx>
          <c:xVal>
            <c:numRef>
              <c:f>Feuil2!$A$2:$A$97</c:f>
              <c:numCache>
                <c:formatCode>General</c:formatCode>
                <c:ptCount val="9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</c:numCache>
            </c:numRef>
          </c:xVal>
          <c:yVal>
            <c:numRef>
              <c:f>Feuil2!$B$2:$B$97</c:f>
              <c:numCache>
                <c:formatCode>General</c:formatCode>
                <c:ptCount val="96"/>
                <c:pt idx="0">
                  <c:v>2815</c:v>
                </c:pt>
                <c:pt idx="1">
                  <c:v>2672</c:v>
                </c:pt>
                <c:pt idx="2">
                  <c:v>2755</c:v>
                </c:pt>
                <c:pt idx="3">
                  <c:v>2721</c:v>
                </c:pt>
                <c:pt idx="4">
                  <c:v>2946</c:v>
                </c:pt>
                <c:pt idx="5">
                  <c:v>3036</c:v>
                </c:pt>
                <c:pt idx="6">
                  <c:v>2282</c:v>
                </c:pt>
                <c:pt idx="7">
                  <c:v>2212</c:v>
                </c:pt>
                <c:pt idx="8">
                  <c:v>2922</c:v>
                </c:pt>
                <c:pt idx="9">
                  <c:v>4301</c:v>
                </c:pt>
                <c:pt idx="10">
                  <c:v>5764</c:v>
                </c:pt>
                <c:pt idx="11">
                  <c:v>7312</c:v>
                </c:pt>
                <c:pt idx="12">
                  <c:v>2541</c:v>
                </c:pt>
                <c:pt idx="13">
                  <c:v>2475</c:v>
                </c:pt>
                <c:pt idx="14">
                  <c:v>3031</c:v>
                </c:pt>
                <c:pt idx="15">
                  <c:v>3266</c:v>
                </c:pt>
                <c:pt idx="16">
                  <c:v>3776</c:v>
                </c:pt>
                <c:pt idx="17">
                  <c:v>3230</c:v>
                </c:pt>
                <c:pt idx="18">
                  <c:v>3028</c:v>
                </c:pt>
                <c:pt idx="19">
                  <c:v>1759</c:v>
                </c:pt>
                <c:pt idx="20">
                  <c:v>3595</c:v>
                </c:pt>
                <c:pt idx="21">
                  <c:v>4474</c:v>
                </c:pt>
                <c:pt idx="22">
                  <c:v>6838</c:v>
                </c:pt>
                <c:pt idx="23">
                  <c:v>8357</c:v>
                </c:pt>
                <c:pt idx="24">
                  <c:v>3113</c:v>
                </c:pt>
                <c:pt idx="25">
                  <c:v>3006</c:v>
                </c:pt>
                <c:pt idx="26">
                  <c:v>4047</c:v>
                </c:pt>
                <c:pt idx="27">
                  <c:v>3523</c:v>
                </c:pt>
                <c:pt idx="28">
                  <c:v>3937</c:v>
                </c:pt>
                <c:pt idx="29">
                  <c:v>3986</c:v>
                </c:pt>
                <c:pt idx="30">
                  <c:v>3260</c:v>
                </c:pt>
                <c:pt idx="31">
                  <c:v>1573</c:v>
                </c:pt>
                <c:pt idx="32">
                  <c:v>3528</c:v>
                </c:pt>
                <c:pt idx="33">
                  <c:v>5211</c:v>
                </c:pt>
                <c:pt idx="34">
                  <c:v>7614</c:v>
                </c:pt>
                <c:pt idx="35">
                  <c:v>9254</c:v>
                </c:pt>
                <c:pt idx="36">
                  <c:v>5375</c:v>
                </c:pt>
                <c:pt idx="37">
                  <c:v>3088</c:v>
                </c:pt>
                <c:pt idx="38">
                  <c:v>3718</c:v>
                </c:pt>
                <c:pt idx="39">
                  <c:v>4514</c:v>
                </c:pt>
                <c:pt idx="40">
                  <c:v>4520</c:v>
                </c:pt>
                <c:pt idx="41">
                  <c:v>4539</c:v>
                </c:pt>
                <c:pt idx="42">
                  <c:v>3663</c:v>
                </c:pt>
                <c:pt idx="43">
                  <c:v>1643</c:v>
                </c:pt>
                <c:pt idx="44">
                  <c:v>4739</c:v>
                </c:pt>
                <c:pt idx="45">
                  <c:v>5428</c:v>
                </c:pt>
                <c:pt idx="46">
                  <c:v>8314</c:v>
                </c:pt>
                <c:pt idx="47">
                  <c:v>10651</c:v>
                </c:pt>
                <c:pt idx="48">
                  <c:v>3633</c:v>
                </c:pt>
                <c:pt idx="49">
                  <c:v>4292</c:v>
                </c:pt>
                <c:pt idx="50">
                  <c:v>4154</c:v>
                </c:pt>
                <c:pt idx="51">
                  <c:v>4121</c:v>
                </c:pt>
                <c:pt idx="52">
                  <c:v>4647</c:v>
                </c:pt>
                <c:pt idx="53">
                  <c:v>4753</c:v>
                </c:pt>
                <c:pt idx="54">
                  <c:v>3965</c:v>
                </c:pt>
                <c:pt idx="55">
                  <c:v>1723</c:v>
                </c:pt>
                <c:pt idx="56">
                  <c:v>5048</c:v>
                </c:pt>
                <c:pt idx="57">
                  <c:v>6922</c:v>
                </c:pt>
                <c:pt idx="58">
                  <c:v>9858</c:v>
                </c:pt>
                <c:pt idx="59">
                  <c:v>11331</c:v>
                </c:pt>
                <c:pt idx="60">
                  <c:v>4016</c:v>
                </c:pt>
                <c:pt idx="61">
                  <c:v>3957</c:v>
                </c:pt>
                <c:pt idx="62">
                  <c:v>4510</c:v>
                </c:pt>
                <c:pt idx="63">
                  <c:v>4276</c:v>
                </c:pt>
                <c:pt idx="64">
                  <c:v>4968</c:v>
                </c:pt>
                <c:pt idx="65">
                  <c:v>4677</c:v>
                </c:pt>
                <c:pt idx="66">
                  <c:v>3523</c:v>
                </c:pt>
                <c:pt idx="67">
                  <c:v>1821</c:v>
                </c:pt>
                <c:pt idx="68">
                  <c:v>5222</c:v>
                </c:pt>
                <c:pt idx="69">
                  <c:v>6872</c:v>
                </c:pt>
                <c:pt idx="70">
                  <c:v>10803</c:v>
                </c:pt>
                <c:pt idx="71">
                  <c:v>13916</c:v>
                </c:pt>
                <c:pt idx="72">
                  <c:v>2639</c:v>
                </c:pt>
                <c:pt idx="73">
                  <c:v>2899</c:v>
                </c:pt>
                <c:pt idx="74">
                  <c:v>3370</c:v>
                </c:pt>
                <c:pt idx="75">
                  <c:v>3740</c:v>
                </c:pt>
                <c:pt idx="76">
                  <c:v>2927</c:v>
                </c:pt>
                <c:pt idx="77">
                  <c:v>3986</c:v>
                </c:pt>
                <c:pt idx="78">
                  <c:v>4217</c:v>
                </c:pt>
                <c:pt idx="79">
                  <c:v>1738</c:v>
                </c:pt>
                <c:pt idx="80">
                  <c:v>5221</c:v>
                </c:pt>
                <c:pt idx="81">
                  <c:v>6424</c:v>
                </c:pt>
                <c:pt idx="82">
                  <c:v>9842</c:v>
                </c:pt>
                <c:pt idx="83">
                  <c:v>13996</c:v>
                </c:pt>
                <c:pt idx="84">
                  <c:v>3934</c:v>
                </c:pt>
                <c:pt idx="85">
                  <c:v>3162</c:v>
                </c:pt>
                <c:pt idx="86">
                  <c:v>4286</c:v>
                </c:pt>
                <c:pt idx="87">
                  <c:v>4676</c:v>
                </c:pt>
                <c:pt idx="88">
                  <c:v>5010</c:v>
                </c:pt>
                <c:pt idx="89">
                  <c:v>4874</c:v>
                </c:pt>
                <c:pt idx="90">
                  <c:v>4633</c:v>
                </c:pt>
                <c:pt idx="91">
                  <c:v>1659</c:v>
                </c:pt>
                <c:pt idx="92">
                  <c:v>5951</c:v>
                </c:pt>
                <c:pt idx="93">
                  <c:v>6981</c:v>
                </c:pt>
                <c:pt idx="94">
                  <c:v>9851</c:v>
                </c:pt>
                <c:pt idx="95">
                  <c:v>14670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E6F-4A84-83D2-62576470A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042624"/>
        <c:axId val="124171392"/>
      </c:scatterChart>
      <c:valAx>
        <c:axId val="124042624"/>
        <c:scaling>
          <c:orientation val="minMax"/>
          <c:max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124171392"/>
        <c:crosses val="autoZero"/>
        <c:crossBetween val="midCat"/>
      </c:valAx>
      <c:valAx>
        <c:axId val="124171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40426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xVal>
            <c:numRef>
              <c:f>Feuil2!$A$2:$A$43</c:f>
              <c:numCache>
                <c:formatCode>General</c:formatCode>
                <c:ptCount val="4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</c:numCache>
            </c:numRef>
          </c:xVal>
          <c:yVal>
            <c:numRef>
              <c:f>Feuil2!$B$2:$B$43</c:f>
              <c:numCache>
                <c:formatCode>General</c:formatCode>
                <c:ptCount val="42"/>
                <c:pt idx="0">
                  <c:v>3357</c:v>
                </c:pt>
                <c:pt idx="1">
                  <c:v>3811</c:v>
                </c:pt>
                <c:pt idx="2">
                  <c:v>4189</c:v>
                </c:pt>
                <c:pt idx="3">
                  <c:v>4389</c:v>
                </c:pt>
                <c:pt idx="4">
                  <c:v>4351</c:v>
                </c:pt>
                <c:pt idx="5">
                  <c:v>3580</c:v>
                </c:pt>
                <c:pt idx="6">
                  <c:v>3457</c:v>
                </c:pt>
                <c:pt idx="7">
                  <c:v>3842</c:v>
                </c:pt>
                <c:pt idx="8">
                  <c:v>4282</c:v>
                </c:pt>
                <c:pt idx="9">
                  <c:v>4496</c:v>
                </c:pt>
                <c:pt idx="10">
                  <c:v>4438</c:v>
                </c:pt>
                <c:pt idx="11">
                  <c:v>3645</c:v>
                </c:pt>
                <c:pt idx="12">
                  <c:v>3395</c:v>
                </c:pt>
                <c:pt idx="13">
                  <c:v>4086</c:v>
                </c:pt>
                <c:pt idx="14">
                  <c:v>4405</c:v>
                </c:pt>
                <c:pt idx="15">
                  <c:v>4538</c:v>
                </c:pt>
                <c:pt idx="16">
                  <c:v>4533</c:v>
                </c:pt>
                <c:pt idx="17">
                  <c:v>3824</c:v>
                </c:pt>
                <c:pt idx="18">
                  <c:v>3440</c:v>
                </c:pt>
                <c:pt idx="19">
                  <c:v>4002</c:v>
                </c:pt>
                <c:pt idx="20">
                  <c:v>4240</c:v>
                </c:pt>
                <c:pt idx="21">
                  <c:v>4675</c:v>
                </c:pt>
                <c:pt idx="22">
                  <c:v>4198</c:v>
                </c:pt>
                <c:pt idx="23">
                  <c:v>3843</c:v>
                </c:pt>
                <c:pt idx="24">
                  <c:v>1928</c:v>
                </c:pt>
                <c:pt idx="25">
                  <c:v>4393</c:v>
                </c:pt>
                <c:pt idx="26">
                  <c:v>4620</c:v>
                </c:pt>
                <c:pt idx="27">
                  <c:v>4975</c:v>
                </c:pt>
                <c:pt idx="28">
                  <c:v>5027</c:v>
                </c:pt>
                <c:pt idx="29">
                  <c:v>4386</c:v>
                </c:pt>
                <c:pt idx="30">
                  <c:v>4204</c:v>
                </c:pt>
                <c:pt idx="31">
                  <c:v>4706</c:v>
                </c:pt>
                <c:pt idx="32">
                  <c:v>5118</c:v>
                </c:pt>
                <c:pt idx="33">
                  <c:v>5302</c:v>
                </c:pt>
                <c:pt idx="34">
                  <c:v>5462</c:v>
                </c:pt>
                <c:pt idx="35">
                  <c:v>4640</c:v>
                </c:pt>
                <c:pt idx="36">
                  <c:v>4613</c:v>
                </c:pt>
                <c:pt idx="37">
                  <c:v>5258</c:v>
                </c:pt>
                <c:pt idx="38">
                  <c:v>5701</c:v>
                </c:pt>
                <c:pt idx="39">
                  <c:v>5872</c:v>
                </c:pt>
                <c:pt idx="40">
                  <c:v>5982</c:v>
                </c:pt>
                <c:pt idx="41">
                  <c:v>5241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88B-4069-A318-AD67FE680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696512"/>
        <c:axId val="131698048"/>
      </c:scatterChart>
      <c:valAx>
        <c:axId val="131696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1698048"/>
        <c:crosses val="autoZero"/>
        <c:crossBetween val="midCat"/>
      </c:valAx>
      <c:valAx>
        <c:axId val="131698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696512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yVal>
            <c:numRef>
              <c:f>Feuil2!$C$2:$C$43</c:f>
              <c:numCache>
                <c:formatCode>General</c:formatCode>
                <c:ptCount val="42"/>
                <c:pt idx="0">
                  <c:v>3357</c:v>
                </c:pt>
                <c:pt idx="1">
                  <c:v>3811</c:v>
                </c:pt>
                <c:pt idx="2">
                  <c:v>4189</c:v>
                </c:pt>
                <c:pt idx="3">
                  <c:v>4389</c:v>
                </c:pt>
                <c:pt idx="4">
                  <c:v>4351</c:v>
                </c:pt>
                <c:pt idx="5">
                  <c:v>3580</c:v>
                </c:pt>
                <c:pt idx="6">
                  <c:v>3457</c:v>
                </c:pt>
                <c:pt idx="7">
                  <c:v>3842</c:v>
                </c:pt>
                <c:pt idx="8">
                  <c:v>4282</c:v>
                </c:pt>
                <c:pt idx="9">
                  <c:v>4496</c:v>
                </c:pt>
                <c:pt idx="10">
                  <c:v>4438</c:v>
                </c:pt>
                <c:pt idx="11">
                  <c:v>3645</c:v>
                </c:pt>
                <c:pt idx="12">
                  <c:v>3395</c:v>
                </c:pt>
                <c:pt idx="13">
                  <c:v>4086</c:v>
                </c:pt>
                <c:pt idx="14">
                  <c:v>4405</c:v>
                </c:pt>
                <c:pt idx="15">
                  <c:v>4538</c:v>
                </c:pt>
                <c:pt idx="16">
                  <c:v>4533</c:v>
                </c:pt>
                <c:pt idx="17">
                  <c:v>3824</c:v>
                </c:pt>
                <c:pt idx="18">
                  <c:v>3440</c:v>
                </c:pt>
                <c:pt idx="19">
                  <c:v>4002</c:v>
                </c:pt>
                <c:pt idx="20">
                  <c:v>4240</c:v>
                </c:pt>
                <c:pt idx="21">
                  <c:v>4675</c:v>
                </c:pt>
                <c:pt idx="22">
                  <c:v>4198</c:v>
                </c:pt>
                <c:pt idx="23">
                  <c:v>3843</c:v>
                </c:pt>
                <c:pt idx="24">
                  <c:v>3800</c:v>
                </c:pt>
                <c:pt idx="25">
                  <c:v>4393</c:v>
                </c:pt>
                <c:pt idx="26">
                  <c:v>4620</c:v>
                </c:pt>
                <c:pt idx="27">
                  <c:v>4975</c:v>
                </c:pt>
                <c:pt idx="28">
                  <c:v>5027</c:v>
                </c:pt>
                <c:pt idx="29">
                  <c:v>4386</c:v>
                </c:pt>
                <c:pt idx="30">
                  <c:v>4204</c:v>
                </c:pt>
                <c:pt idx="31">
                  <c:v>4706</c:v>
                </c:pt>
                <c:pt idx="32">
                  <c:v>5118</c:v>
                </c:pt>
                <c:pt idx="33">
                  <c:v>5302</c:v>
                </c:pt>
                <c:pt idx="34">
                  <c:v>5462</c:v>
                </c:pt>
                <c:pt idx="35">
                  <c:v>4640</c:v>
                </c:pt>
                <c:pt idx="36">
                  <c:v>4613</c:v>
                </c:pt>
                <c:pt idx="37">
                  <c:v>5258</c:v>
                </c:pt>
                <c:pt idx="38">
                  <c:v>5701</c:v>
                </c:pt>
                <c:pt idx="39">
                  <c:v>5872</c:v>
                </c:pt>
                <c:pt idx="40">
                  <c:v>5982</c:v>
                </c:pt>
                <c:pt idx="41">
                  <c:v>5241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423-43A0-9A93-501173237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820928"/>
        <c:axId val="131843200"/>
      </c:scatterChart>
      <c:valAx>
        <c:axId val="131820928"/>
        <c:scaling>
          <c:orientation val="minMax"/>
        </c:scaling>
        <c:delete val="0"/>
        <c:axPos val="b"/>
        <c:majorTickMark val="out"/>
        <c:minorTickMark val="none"/>
        <c:tickLblPos val="nextTo"/>
        <c:crossAx val="131843200"/>
        <c:crosses val="autoZero"/>
        <c:crossBetween val="midCat"/>
      </c:valAx>
      <c:valAx>
        <c:axId val="131843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182092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1758882752122801E-2"/>
          <c:y val="1.3798680488492731E-2"/>
          <c:w val="0.92631988794281839"/>
          <c:h val="0.91825018017941029"/>
        </c:manualLayout>
      </c:layout>
      <c:lineChart>
        <c:grouping val="standard"/>
        <c:varyColors val="0"/>
        <c:ser>
          <c:idx val="0"/>
          <c:order val="0"/>
          <c:val>
            <c:numRef>
              <c:f>Feuil3!$B$2:$B$43</c:f>
              <c:numCache>
                <c:formatCode>General</c:formatCode>
                <c:ptCount val="42"/>
                <c:pt idx="0">
                  <c:v>3357</c:v>
                </c:pt>
                <c:pt idx="1">
                  <c:v>3811</c:v>
                </c:pt>
                <c:pt idx="2">
                  <c:v>4189</c:v>
                </c:pt>
                <c:pt idx="3" formatCode="0.00">
                  <c:v>4389</c:v>
                </c:pt>
                <c:pt idx="4" formatCode="0.00">
                  <c:v>4351</c:v>
                </c:pt>
                <c:pt idx="5" formatCode="0.00">
                  <c:v>3580</c:v>
                </c:pt>
                <c:pt idx="6" formatCode="0.00">
                  <c:v>3457</c:v>
                </c:pt>
                <c:pt idx="7" formatCode="0.00">
                  <c:v>3842</c:v>
                </c:pt>
                <c:pt idx="8" formatCode="0.00">
                  <c:v>4282</c:v>
                </c:pt>
                <c:pt idx="9" formatCode="0.00">
                  <c:v>4496</c:v>
                </c:pt>
                <c:pt idx="10" formatCode="0.00">
                  <c:v>4438</c:v>
                </c:pt>
                <c:pt idx="11" formatCode="0.00">
                  <c:v>3645</c:v>
                </c:pt>
                <c:pt idx="12" formatCode="0.00">
                  <c:v>3395</c:v>
                </c:pt>
                <c:pt idx="13" formatCode="0.00">
                  <c:v>4086</c:v>
                </c:pt>
                <c:pt idx="14" formatCode="0.00">
                  <c:v>4405</c:v>
                </c:pt>
                <c:pt idx="15" formatCode="0.00">
                  <c:v>4538</c:v>
                </c:pt>
                <c:pt idx="16" formatCode="0.00">
                  <c:v>4533</c:v>
                </c:pt>
                <c:pt idx="17" formatCode="0.00">
                  <c:v>3824</c:v>
                </c:pt>
                <c:pt idx="18" formatCode="0.00">
                  <c:v>3440</c:v>
                </c:pt>
                <c:pt idx="19" formatCode="0.00">
                  <c:v>4002</c:v>
                </c:pt>
                <c:pt idx="20" formatCode="0.00">
                  <c:v>4240</c:v>
                </c:pt>
                <c:pt idx="21" formatCode="0.00">
                  <c:v>4675</c:v>
                </c:pt>
                <c:pt idx="22" formatCode="0.00">
                  <c:v>4198</c:v>
                </c:pt>
                <c:pt idx="23" formatCode="0.00">
                  <c:v>3843</c:v>
                </c:pt>
                <c:pt idx="24" formatCode="0.00">
                  <c:v>3800</c:v>
                </c:pt>
                <c:pt idx="25" formatCode="0.00">
                  <c:v>4393</c:v>
                </c:pt>
                <c:pt idx="26" formatCode="0.00">
                  <c:v>4620</c:v>
                </c:pt>
                <c:pt idx="27" formatCode="0.00">
                  <c:v>4975</c:v>
                </c:pt>
                <c:pt idx="28" formatCode="0.00">
                  <c:v>5027</c:v>
                </c:pt>
                <c:pt idx="29" formatCode="0.00">
                  <c:v>4386</c:v>
                </c:pt>
                <c:pt idx="30" formatCode="0.00">
                  <c:v>4204</c:v>
                </c:pt>
                <c:pt idx="31" formatCode="0.00">
                  <c:v>4706</c:v>
                </c:pt>
                <c:pt idx="32" formatCode="0.00">
                  <c:v>5118</c:v>
                </c:pt>
                <c:pt idx="33" formatCode="0.00">
                  <c:v>5302</c:v>
                </c:pt>
                <c:pt idx="34" formatCode="0.00">
                  <c:v>5462</c:v>
                </c:pt>
                <c:pt idx="35" formatCode="0.00">
                  <c:v>4640</c:v>
                </c:pt>
                <c:pt idx="36" formatCode="0.00">
                  <c:v>4613</c:v>
                </c:pt>
                <c:pt idx="37" formatCode="0.00">
                  <c:v>5258</c:v>
                </c:pt>
                <c:pt idx="38" formatCode="0.00">
                  <c:v>5701</c:v>
                </c:pt>
                <c:pt idx="39" formatCode="0.00">
                  <c:v>5872</c:v>
                </c:pt>
                <c:pt idx="40" formatCode="0.00">
                  <c:v>5982</c:v>
                </c:pt>
                <c:pt idx="41" formatCode="0.00">
                  <c:v>5241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EA-44A2-BE14-090B9E3AC6DD}"/>
            </c:ext>
          </c:extLst>
        </c:ser>
        <c:ser>
          <c:idx val="1"/>
          <c:order val="1"/>
          <c:val>
            <c:numRef>
              <c:f>Feuil3!$C$2:$C$43</c:f>
              <c:numCache>
                <c:formatCode>General</c:formatCode>
                <c:ptCount val="42"/>
                <c:pt idx="3" formatCode="0">
                  <c:v>3954.5</c:v>
                </c:pt>
                <c:pt idx="4" formatCode="0">
                  <c:v>3965.4166666666665</c:v>
                </c:pt>
                <c:pt idx="5" formatCode="0">
                  <c:v>3975.75</c:v>
                </c:pt>
                <c:pt idx="6" formatCode="0">
                  <c:v>3992.4166666666665</c:v>
                </c:pt>
                <c:pt idx="7" formatCode="0">
                  <c:v>4008.5833333333335</c:v>
                </c:pt>
                <c:pt idx="8" formatCode="0">
                  <c:v>4021.25</c:v>
                </c:pt>
                <c:pt idx="9" formatCode="0">
                  <c:v>4021.5</c:v>
                </c:pt>
                <c:pt idx="10" formatCode="0">
                  <c:v>4036.6666666666665</c:v>
                </c:pt>
                <c:pt idx="11" formatCode="0">
                  <c:v>4067.25</c:v>
                </c:pt>
                <c:pt idx="12" formatCode="0">
                  <c:v>4081</c:v>
                </c:pt>
                <c:pt idx="13" formatCode="0">
                  <c:v>4092.4166666666665</c:v>
                </c:pt>
                <c:pt idx="14" formatCode="0">
                  <c:v>4115.25</c:v>
                </c:pt>
                <c:pt idx="15" formatCode="0">
                  <c:v>4133.916666666667</c:v>
                </c:pt>
                <c:pt idx="16" formatCode="0">
                  <c:v>4130.666666666667</c:v>
                </c:pt>
                <c:pt idx="17" formatCode="0">
                  <c:v>4109.916666666667</c:v>
                </c:pt>
                <c:pt idx="18" formatCode="0">
                  <c:v>4107.583333333333</c:v>
                </c:pt>
                <c:pt idx="19" formatCode="0">
                  <c:v>4091.0833333333335</c:v>
                </c:pt>
                <c:pt idx="20" formatCode="0">
                  <c:v>4064.75</c:v>
                </c:pt>
                <c:pt idx="21" formatCode="0">
                  <c:v>4096.333333333333</c:v>
                </c:pt>
                <c:pt idx="22" formatCode="0">
                  <c:v>4158.916666666667</c:v>
                </c:pt>
                <c:pt idx="23" formatCode="0">
                  <c:v>4223.166666666667</c:v>
                </c:pt>
                <c:pt idx="24" formatCode="0">
                  <c:v>4279.833333333333</c:v>
                </c:pt>
                <c:pt idx="25" formatCode="0">
                  <c:v>4373.916666666667</c:v>
                </c:pt>
                <c:pt idx="26" formatCode="0">
                  <c:v>4488.25</c:v>
                </c:pt>
                <c:pt idx="27" formatCode="0">
                  <c:v>4567.166666666667</c:v>
                </c:pt>
                <c:pt idx="28" formatCode="0">
                  <c:v>4626.916666666667</c:v>
                </c:pt>
                <c:pt idx="29" formatCode="0">
                  <c:v>4694.5</c:v>
                </c:pt>
                <c:pt idx="30" formatCode="0">
                  <c:v>4763.25</c:v>
                </c:pt>
                <c:pt idx="31" formatCode="0">
                  <c:v>4826.75</c:v>
                </c:pt>
                <c:pt idx="32" formatCode="0">
                  <c:v>4884.166666666667</c:v>
                </c:pt>
                <c:pt idx="33" formatCode="0">
                  <c:v>4939.416666666667</c:v>
                </c:pt>
                <c:pt idx="34" formatCode="0">
                  <c:v>5019.5</c:v>
                </c:pt>
                <c:pt idx="35" formatCode="0">
                  <c:v>5114.083333333333</c:v>
                </c:pt>
                <c:pt idx="36" formatCode="0">
                  <c:v>5210.166666666667</c:v>
                </c:pt>
                <c:pt idx="37" formatCode="0">
                  <c:v>5301</c:v>
                </c:pt>
                <c:pt idx="38" formatCode="0">
                  <c:v>5394.416666666667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EA-44A2-BE14-090B9E3AC6DD}"/>
            </c:ext>
          </c:extLst>
        </c:ser>
        <c:ser>
          <c:idx val="2"/>
          <c:order val="2"/>
          <c:val>
            <c:numRef>
              <c:f>Feuil3!$D$2:$D$43</c:f>
              <c:numCache>
                <c:formatCode>General</c:formatCode>
                <c:ptCount val="42"/>
                <c:pt idx="0">
                  <c:v>3942.66</c:v>
                </c:pt>
                <c:pt idx="1">
                  <c:v>3876.91</c:v>
                </c:pt>
                <c:pt idx="2">
                  <c:v>3954.13</c:v>
                </c:pt>
                <c:pt idx="3">
                  <c:v>3943.43</c:v>
                </c:pt>
                <c:pt idx="4">
                  <c:v>4003.9700000000003</c:v>
                </c:pt>
                <c:pt idx="5">
                  <c:v>3955.9</c:v>
                </c:pt>
                <c:pt idx="6">
                  <c:v>4042.66</c:v>
                </c:pt>
                <c:pt idx="7">
                  <c:v>3907.91</c:v>
                </c:pt>
                <c:pt idx="8">
                  <c:v>4047.13</c:v>
                </c:pt>
                <c:pt idx="9">
                  <c:v>4050.43</c:v>
                </c:pt>
                <c:pt idx="10">
                  <c:v>4090.9700000000003</c:v>
                </c:pt>
                <c:pt idx="11">
                  <c:v>4020.9</c:v>
                </c:pt>
                <c:pt idx="12">
                  <c:v>3980.66</c:v>
                </c:pt>
                <c:pt idx="13">
                  <c:v>4151.91</c:v>
                </c:pt>
                <c:pt idx="14">
                  <c:v>4170.13</c:v>
                </c:pt>
                <c:pt idx="15">
                  <c:v>4092.43</c:v>
                </c:pt>
                <c:pt idx="16">
                  <c:v>4185.97</c:v>
                </c:pt>
                <c:pt idx="17">
                  <c:v>4199.8999999999996</c:v>
                </c:pt>
                <c:pt idx="18">
                  <c:v>4025.66</c:v>
                </c:pt>
                <c:pt idx="19">
                  <c:v>4067.91</c:v>
                </c:pt>
                <c:pt idx="20">
                  <c:v>4005.13</c:v>
                </c:pt>
                <c:pt idx="21">
                  <c:v>4229.43</c:v>
                </c:pt>
                <c:pt idx="22">
                  <c:v>3850.9700000000003</c:v>
                </c:pt>
                <c:pt idx="23">
                  <c:v>4218.8999999999996</c:v>
                </c:pt>
                <c:pt idx="24">
                  <c:v>4385.66</c:v>
                </c:pt>
                <c:pt idx="25">
                  <c:v>4458.91</c:v>
                </c:pt>
                <c:pt idx="26">
                  <c:v>4385.13</c:v>
                </c:pt>
                <c:pt idx="27">
                  <c:v>4529.43</c:v>
                </c:pt>
                <c:pt idx="28">
                  <c:v>4679.97</c:v>
                </c:pt>
                <c:pt idx="29">
                  <c:v>4761.8999999999996</c:v>
                </c:pt>
                <c:pt idx="30">
                  <c:v>4789.66</c:v>
                </c:pt>
                <c:pt idx="31">
                  <c:v>4771.91</c:v>
                </c:pt>
                <c:pt idx="32">
                  <c:v>4883.13</c:v>
                </c:pt>
                <c:pt idx="33">
                  <c:v>4856.43</c:v>
                </c:pt>
                <c:pt idx="34">
                  <c:v>5114.97</c:v>
                </c:pt>
                <c:pt idx="35">
                  <c:v>5015.8999999999996</c:v>
                </c:pt>
                <c:pt idx="36">
                  <c:v>5198.66</c:v>
                </c:pt>
                <c:pt idx="37">
                  <c:v>5323.91</c:v>
                </c:pt>
                <c:pt idx="38">
                  <c:v>5466.13</c:v>
                </c:pt>
                <c:pt idx="39">
                  <c:v>5426.43</c:v>
                </c:pt>
                <c:pt idx="40">
                  <c:v>5634.97</c:v>
                </c:pt>
                <c:pt idx="41">
                  <c:v>5616.9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EA-44A2-BE14-090B9E3AC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724224"/>
        <c:axId val="134734208"/>
      </c:lineChart>
      <c:catAx>
        <c:axId val="134724224"/>
        <c:scaling>
          <c:orientation val="minMax"/>
        </c:scaling>
        <c:delete val="0"/>
        <c:axPos val="b"/>
        <c:majorTickMark val="out"/>
        <c:minorTickMark val="none"/>
        <c:tickLblPos val="nextTo"/>
        <c:crossAx val="134734208"/>
        <c:crosses val="autoZero"/>
        <c:auto val="1"/>
        <c:lblAlgn val="ctr"/>
        <c:lblOffset val="100"/>
        <c:noMultiLvlLbl val="0"/>
      </c:catAx>
      <c:valAx>
        <c:axId val="134734208"/>
        <c:scaling>
          <c:orientation val="minMax"/>
          <c:min val="3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47242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Feuil4!$A$1</c:f>
              <c:strCache>
                <c:ptCount val="1"/>
                <c:pt idx="0">
                  <c:v>ventes</c:v>
                </c:pt>
              </c:strCache>
            </c:strRef>
          </c:tx>
          <c:marker>
            <c:symbol val="none"/>
          </c:marker>
          <c:val>
            <c:numRef>
              <c:f>Feuil4!$A$2:$A$97</c:f>
              <c:numCache>
                <c:formatCode>General</c:formatCode>
                <c:ptCount val="96"/>
                <c:pt idx="0">
                  <c:v>2815</c:v>
                </c:pt>
                <c:pt idx="1">
                  <c:v>2672</c:v>
                </c:pt>
                <c:pt idx="2">
                  <c:v>2755</c:v>
                </c:pt>
                <c:pt idx="3">
                  <c:v>2721</c:v>
                </c:pt>
                <c:pt idx="4">
                  <c:v>2946</c:v>
                </c:pt>
                <c:pt idx="5">
                  <c:v>3036</c:v>
                </c:pt>
                <c:pt idx="6">
                  <c:v>2282</c:v>
                </c:pt>
                <c:pt idx="7">
                  <c:v>2212</c:v>
                </c:pt>
                <c:pt idx="8">
                  <c:v>2922</c:v>
                </c:pt>
                <c:pt idx="9">
                  <c:v>4301</c:v>
                </c:pt>
                <c:pt idx="10">
                  <c:v>5764</c:v>
                </c:pt>
                <c:pt idx="11">
                  <c:v>7312</c:v>
                </c:pt>
                <c:pt idx="12">
                  <c:v>2541</c:v>
                </c:pt>
                <c:pt idx="13">
                  <c:v>2475</c:v>
                </c:pt>
                <c:pt idx="14">
                  <c:v>3031</c:v>
                </c:pt>
                <c:pt idx="15">
                  <c:v>3266</c:v>
                </c:pt>
                <c:pt idx="16">
                  <c:v>3776</c:v>
                </c:pt>
                <c:pt idx="17">
                  <c:v>3230</c:v>
                </c:pt>
                <c:pt idx="18">
                  <c:v>3028</c:v>
                </c:pt>
                <c:pt idx="19">
                  <c:v>1759</c:v>
                </c:pt>
                <c:pt idx="20">
                  <c:v>3595</c:v>
                </c:pt>
                <c:pt idx="21">
                  <c:v>4474</c:v>
                </c:pt>
                <c:pt idx="22">
                  <c:v>6838</c:v>
                </c:pt>
                <c:pt idx="23">
                  <c:v>8357</c:v>
                </c:pt>
                <c:pt idx="24">
                  <c:v>3113</c:v>
                </c:pt>
                <c:pt idx="25">
                  <c:v>3006</c:v>
                </c:pt>
                <c:pt idx="26">
                  <c:v>4047</c:v>
                </c:pt>
                <c:pt idx="27">
                  <c:v>3523</c:v>
                </c:pt>
                <c:pt idx="28">
                  <c:v>3937</c:v>
                </c:pt>
                <c:pt idx="29">
                  <c:v>3986</c:v>
                </c:pt>
                <c:pt idx="30">
                  <c:v>3260</c:v>
                </c:pt>
                <c:pt idx="31">
                  <c:v>1573</c:v>
                </c:pt>
                <c:pt idx="32">
                  <c:v>3528</c:v>
                </c:pt>
                <c:pt idx="33">
                  <c:v>5211</c:v>
                </c:pt>
                <c:pt idx="34">
                  <c:v>7614</c:v>
                </c:pt>
                <c:pt idx="35">
                  <c:v>9254</c:v>
                </c:pt>
                <c:pt idx="36">
                  <c:v>5375</c:v>
                </c:pt>
                <c:pt idx="37">
                  <c:v>3088</c:v>
                </c:pt>
                <c:pt idx="38">
                  <c:v>3718</c:v>
                </c:pt>
                <c:pt idx="39">
                  <c:v>4514</c:v>
                </c:pt>
                <c:pt idx="40">
                  <c:v>4520</c:v>
                </c:pt>
                <c:pt idx="41">
                  <c:v>4539</c:v>
                </c:pt>
                <c:pt idx="42">
                  <c:v>3663</c:v>
                </c:pt>
                <c:pt idx="43">
                  <c:v>1643</c:v>
                </c:pt>
                <c:pt idx="44">
                  <c:v>4739</c:v>
                </c:pt>
                <c:pt idx="45">
                  <c:v>5428</c:v>
                </c:pt>
                <c:pt idx="46">
                  <c:v>8314</c:v>
                </c:pt>
                <c:pt idx="47">
                  <c:v>10651</c:v>
                </c:pt>
                <c:pt idx="48">
                  <c:v>3633</c:v>
                </c:pt>
                <c:pt idx="49">
                  <c:v>4292</c:v>
                </c:pt>
                <c:pt idx="50">
                  <c:v>4154</c:v>
                </c:pt>
                <c:pt idx="51">
                  <c:v>4121</c:v>
                </c:pt>
                <c:pt idx="52">
                  <c:v>4647</c:v>
                </c:pt>
                <c:pt idx="53">
                  <c:v>4753</c:v>
                </c:pt>
                <c:pt idx="54">
                  <c:v>3965</c:v>
                </c:pt>
                <c:pt idx="55">
                  <c:v>1723</c:v>
                </c:pt>
                <c:pt idx="56">
                  <c:v>5048</c:v>
                </c:pt>
                <c:pt idx="57">
                  <c:v>6922</c:v>
                </c:pt>
                <c:pt idx="58">
                  <c:v>9858</c:v>
                </c:pt>
                <c:pt idx="59">
                  <c:v>11331</c:v>
                </c:pt>
                <c:pt idx="60">
                  <c:v>4016</c:v>
                </c:pt>
                <c:pt idx="61">
                  <c:v>3957</c:v>
                </c:pt>
                <c:pt idx="62">
                  <c:v>4510</c:v>
                </c:pt>
                <c:pt idx="63">
                  <c:v>4276</c:v>
                </c:pt>
                <c:pt idx="64">
                  <c:v>4968</c:v>
                </c:pt>
                <c:pt idx="65">
                  <c:v>4677</c:v>
                </c:pt>
                <c:pt idx="66">
                  <c:v>3523</c:v>
                </c:pt>
                <c:pt idx="67">
                  <c:v>1821</c:v>
                </c:pt>
                <c:pt idx="68">
                  <c:v>5222</c:v>
                </c:pt>
                <c:pt idx="69">
                  <c:v>6872</c:v>
                </c:pt>
                <c:pt idx="70">
                  <c:v>10803</c:v>
                </c:pt>
                <c:pt idx="71">
                  <c:v>13916</c:v>
                </c:pt>
                <c:pt idx="72">
                  <c:v>2639</c:v>
                </c:pt>
                <c:pt idx="73">
                  <c:v>2899</c:v>
                </c:pt>
                <c:pt idx="74">
                  <c:v>3370</c:v>
                </c:pt>
                <c:pt idx="75">
                  <c:v>3740</c:v>
                </c:pt>
                <c:pt idx="76">
                  <c:v>2927</c:v>
                </c:pt>
                <c:pt idx="77">
                  <c:v>3986</c:v>
                </c:pt>
                <c:pt idx="78">
                  <c:v>4217</c:v>
                </c:pt>
                <c:pt idx="79">
                  <c:v>1738</c:v>
                </c:pt>
                <c:pt idx="80">
                  <c:v>5221</c:v>
                </c:pt>
                <c:pt idx="81">
                  <c:v>6424</c:v>
                </c:pt>
                <c:pt idx="82">
                  <c:v>9842</c:v>
                </c:pt>
                <c:pt idx="83">
                  <c:v>13996</c:v>
                </c:pt>
                <c:pt idx="84">
                  <c:v>3934</c:v>
                </c:pt>
                <c:pt idx="85">
                  <c:v>3162</c:v>
                </c:pt>
                <c:pt idx="86">
                  <c:v>4286</c:v>
                </c:pt>
                <c:pt idx="87">
                  <c:v>4676</c:v>
                </c:pt>
                <c:pt idx="88">
                  <c:v>5010</c:v>
                </c:pt>
                <c:pt idx="89">
                  <c:v>4874</c:v>
                </c:pt>
                <c:pt idx="90">
                  <c:v>4633</c:v>
                </c:pt>
                <c:pt idx="91">
                  <c:v>1659</c:v>
                </c:pt>
                <c:pt idx="92">
                  <c:v>5951</c:v>
                </c:pt>
                <c:pt idx="93">
                  <c:v>6981</c:v>
                </c:pt>
                <c:pt idx="94">
                  <c:v>9851</c:v>
                </c:pt>
                <c:pt idx="95">
                  <c:v>14670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57-49C5-A27C-B0BF4D2B87F6}"/>
            </c:ext>
          </c:extLst>
        </c:ser>
        <c:ser>
          <c:idx val="1"/>
          <c:order val="1"/>
          <c:tx>
            <c:strRef>
              <c:f>Feuil4!$B$1</c:f>
              <c:strCache>
                <c:ptCount val="1"/>
                <c:pt idx="0">
                  <c:v>MM12</c:v>
                </c:pt>
              </c:strCache>
            </c:strRef>
          </c:tx>
          <c:marker>
            <c:symbol val="none"/>
          </c:marker>
          <c:val>
            <c:numRef>
              <c:f>Feuil4!$B$2:$B$97</c:f>
              <c:numCache>
                <c:formatCode>General</c:formatCode>
                <c:ptCount val="96"/>
                <c:pt idx="6">
                  <c:v>3466.75</c:v>
                </c:pt>
                <c:pt idx="7">
                  <c:v>3447.125</c:v>
                </c:pt>
                <c:pt idx="8">
                  <c:v>3450.4166666666665</c:v>
                </c:pt>
                <c:pt idx="9">
                  <c:v>3484.625</c:v>
                </c:pt>
                <c:pt idx="10">
                  <c:v>3541.9166666666665</c:v>
                </c:pt>
                <c:pt idx="11">
                  <c:v>3584.5833333333335</c:v>
                </c:pt>
                <c:pt idx="12">
                  <c:v>3623.75</c:v>
                </c:pt>
                <c:pt idx="13">
                  <c:v>3635.9583333333335</c:v>
                </c:pt>
                <c:pt idx="14">
                  <c:v>3645.125</c:v>
                </c:pt>
                <c:pt idx="15">
                  <c:v>3680.375</c:v>
                </c:pt>
                <c:pt idx="16">
                  <c:v>3732.3333333333335</c:v>
                </c:pt>
                <c:pt idx="17">
                  <c:v>3820.625</c:v>
                </c:pt>
                <c:pt idx="18">
                  <c:v>3888</c:v>
                </c:pt>
                <c:pt idx="19">
                  <c:v>3933.9583333333335</c:v>
                </c:pt>
                <c:pt idx="20">
                  <c:v>3998.4166666666665</c:v>
                </c:pt>
                <c:pt idx="21">
                  <c:v>4051.4583333333335</c:v>
                </c:pt>
                <c:pt idx="22">
                  <c:v>4068.875</c:v>
                </c:pt>
                <c:pt idx="23">
                  <c:v>4107.083333333333</c:v>
                </c:pt>
                <c:pt idx="24">
                  <c:v>4148.25</c:v>
                </c:pt>
                <c:pt idx="25">
                  <c:v>4150.166666666667</c:v>
                </c:pt>
                <c:pt idx="26">
                  <c:v>4139.625</c:v>
                </c:pt>
                <c:pt idx="27">
                  <c:v>4167.541666666667</c:v>
                </c:pt>
                <c:pt idx="28">
                  <c:v>4230.583333333333</c:v>
                </c:pt>
                <c:pt idx="29">
                  <c:v>4300.291666666667</c:v>
                </c:pt>
                <c:pt idx="30">
                  <c:v>4431.916666666667</c:v>
                </c:pt>
                <c:pt idx="31">
                  <c:v>4529.583333333333</c:v>
                </c:pt>
                <c:pt idx="32">
                  <c:v>4519.291666666667</c:v>
                </c:pt>
                <c:pt idx="33">
                  <c:v>4546.875</c:v>
                </c:pt>
                <c:pt idx="34">
                  <c:v>4612.458333333333</c:v>
                </c:pt>
                <c:pt idx="35">
                  <c:v>4659.791666666667</c:v>
                </c:pt>
                <c:pt idx="36">
                  <c:v>4699.625</c:v>
                </c:pt>
                <c:pt idx="37">
                  <c:v>4719.333333333333</c:v>
                </c:pt>
                <c:pt idx="38">
                  <c:v>4772.708333333333</c:v>
                </c:pt>
                <c:pt idx="39">
                  <c:v>4832.208333333333</c:v>
                </c:pt>
                <c:pt idx="40">
                  <c:v>4870.416666666667</c:v>
                </c:pt>
                <c:pt idx="41">
                  <c:v>4957.791666666667</c:v>
                </c:pt>
                <c:pt idx="42">
                  <c:v>4943.416666666667</c:v>
                </c:pt>
                <c:pt idx="43">
                  <c:v>4921</c:v>
                </c:pt>
                <c:pt idx="44">
                  <c:v>4989.333333333333</c:v>
                </c:pt>
                <c:pt idx="45">
                  <c:v>4991.125</c:v>
                </c:pt>
                <c:pt idx="46">
                  <c:v>4980.041666666667</c:v>
                </c:pt>
                <c:pt idx="47">
                  <c:v>4994.25</c:v>
                </c:pt>
                <c:pt idx="48">
                  <c:v>5015.75</c:v>
                </c:pt>
                <c:pt idx="49">
                  <c:v>5031.666666666667</c:v>
                </c:pt>
                <c:pt idx="50">
                  <c:v>5047.875</c:v>
                </c:pt>
                <c:pt idx="51">
                  <c:v>5123</c:v>
                </c:pt>
                <c:pt idx="52">
                  <c:v>5249.583333333333</c:v>
                </c:pt>
                <c:pt idx="53">
                  <c:v>5342.25</c:v>
                </c:pt>
                <c:pt idx="54">
                  <c:v>5386.541666666667</c:v>
                </c:pt>
                <c:pt idx="55">
                  <c:v>5388.541666666667</c:v>
                </c:pt>
                <c:pt idx="56">
                  <c:v>5389.416666666667</c:v>
                </c:pt>
                <c:pt idx="57">
                  <c:v>5410.708333333333</c:v>
                </c:pt>
                <c:pt idx="58">
                  <c:v>5430.541666666667</c:v>
                </c:pt>
                <c:pt idx="59">
                  <c:v>5440.75</c:v>
                </c:pt>
                <c:pt idx="60">
                  <c:v>5419.166666666667</c:v>
                </c:pt>
                <c:pt idx="61">
                  <c:v>5404.833333333333</c:v>
                </c:pt>
                <c:pt idx="62">
                  <c:v>5416.166666666667</c:v>
                </c:pt>
                <c:pt idx="63">
                  <c:v>5421.333333333333</c:v>
                </c:pt>
                <c:pt idx="64">
                  <c:v>5458.625</c:v>
                </c:pt>
                <c:pt idx="65">
                  <c:v>5605.708333333333</c:v>
                </c:pt>
                <c:pt idx="66">
                  <c:v>5656.041666666667</c:v>
                </c:pt>
                <c:pt idx="67">
                  <c:v>5554.583333333333</c:v>
                </c:pt>
                <c:pt idx="68">
                  <c:v>5463</c:v>
                </c:pt>
                <c:pt idx="69">
                  <c:v>5393.166666666667</c:v>
                </c:pt>
                <c:pt idx="70">
                  <c:v>5285.791666666667</c:v>
                </c:pt>
                <c:pt idx="71">
                  <c:v>5171.958333333333</c:v>
                </c:pt>
                <c:pt idx="72">
                  <c:v>5172.083333333333</c:v>
                </c:pt>
                <c:pt idx="73">
                  <c:v>5197.541666666667</c:v>
                </c:pt>
                <c:pt idx="74">
                  <c:v>5194.041666666667</c:v>
                </c:pt>
                <c:pt idx="75">
                  <c:v>5175.333333333333</c:v>
                </c:pt>
                <c:pt idx="76">
                  <c:v>5116.625</c:v>
                </c:pt>
                <c:pt idx="77">
                  <c:v>5079.916666666667</c:v>
                </c:pt>
                <c:pt idx="78">
                  <c:v>5137.208333333333</c:v>
                </c:pt>
                <c:pt idx="79">
                  <c:v>5202.125</c:v>
                </c:pt>
                <c:pt idx="80">
                  <c:v>5251.25</c:v>
                </c:pt>
                <c:pt idx="81">
                  <c:v>5328.416666666667</c:v>
                </c:pt>
                <c:pt idx="82">
                  <c:v>5454.208333333333</c:v>
                </c:pt>
                <c:pt idx="83">
                  <c:v>5578</c:v>
                </c:pt>
                <c:pt idx="84">
                  <c:v>5632.333333333333</c:v>
                </c:pt>
                <c:pt idx="85">
                  <c:v>5646.375</c:v>
                </c:pt>
                <c:pt idx="86">
                  <c:v>5673.5</c:v>
                </c:pt>
                <c:pt idx="87">
                  <c:v>5727.125</c:v>
                </c:pt>
                <c:pt idx="88">
                  <c:v>5750.708333333333</c:v>
                </c:pt>
                <c:pt idx="89">
                  <c:v>5779.166666666667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57-49C5-A27C-B0BF4D2B87F6}"/>
            </c:ext>
          </c:extLst>
        </c:ser>
        <c:ser>
          <c:idx val="2"/>
          <c:order val="2"/>
          <c:tx>
            <c:strRef>
              <c:f>Feuil4!$C$1</c:f>
              <c:strCache>
                <c:ptCount val="1"/>
                <c:pt idx="0">
                  <c:v>CVS</c:v>
                </c:pt>
              </c:strCache>
            </c:strRef>
          </c:tx>
          <c:marker>
            <c:symbol val="none"/>
          </c:marker>
          <c:val>
            <c:numRef>
              <c:f>Feuil4!$C$2:$C$97</c:f>
              <c:numCache>
                <c:formatCode>General</c:formatCode>
                <c:ptCount val="96"/>
                <c:pt idx="0">
                  <c:v>3732.6513381602294</c:v>
                </c:pt>
                <c:pt idx="1">
                  <c:v>3921.2262559886913</c:v>
                </c:pt>
                <c:pt idx="2">
                  <c:v>3408.2179408386214</c:v>
                </c:pt>
                <c:pt idx="3">
                  <c:v>3278.1721364501573</c:v>
                </c:pt>
                <c:pt idx="4">
                  <c:v>3369.214884966058</c:v>
                </c:pt>
                <c:pt idx="5">
                  <c:v>3504.6070576106754</c:v>
                </c:pt>
                <c:pt idx="6">
                  <c:v>3128.5397405373355</c:v>
                </c:pt>
                <c:pt idx="7">
                  <c:v>5616.9506891716037</c:v>
                </c:pt>
                <c:pt idx="8">
                  <c:v>3206.9888574253182</c:v>
                </c:pt>
                <c:pt idx="9">
                  <c:v>3606.1053702729159</c:v>
                </c:pt>
                <c:pt idx="10">
                  <c:v>3275.687417205259</c:v>
                </c:pt>
                <c:pt idx="11">
                  <c:v>3335.9052733292692</c:v>
                </c:pt>
                <c:pt idx="12">
                  <c:v>3369.3311013375287</c:v>
                </c:pt>
                <c:pt idx="13">
                  <c:v>3632.1238710973093</c:v>
                </c:pt>
                <c:pt idx="14">
                  <c:v>3749.6582862729078</c:v>
                </c:pt>
                <c:pt idx="15">
                  <c:v>3934.7703776722578</c:v>
                </c:pt>
                <c:pt idx="16">
                  <c:v>4318.4505789653203</c:v>
                </c:pt>
                <c:pt idx="17">
                  <c:v>3728.5509868519371</c:v>
                </c:pt>
                <c:pt idx="18">
                  <c:v>4151.2788494071219</c:v>
                </c:pt>
                <c:pt idx="19">
                  <c:v>4466.6438798611443</c:v>
                </c:pt>
                <c:pt idx="20">
                  <c:v>3945.6279748268375</c:v>
                </c:pt>
                <c:pt idx="21">
                  <c:v>3751.1544818881716</c:v>
                </c:pt>
                <c:pt idx="22">
                  <c:v>3886.0427756505132</c:v>
                </c:pt>
                <c:pt idx="23">
                  <c:v>3812.6586938201181</c:v>
                </c:pt>
                <c:pt idx="24">
                  <c:v>4127.7952453615608</c:v>
                </c:pt>
                <c:pt idx="25">
                  <c:v>4411.3795379872772</c:v>
                </c:pt>
                <c:pt idx="26">
                  <c:v>5006.554630335354</c:v>
                </c:pt>
                <c:pt idx="27">
                  <c:v>4244.3956033494687</c:v>
                </c:pt>
                <c:pt idx="28">
                  <c:v>4502.579430451925</c:v>
                </c:pt>
                <c:pt idx="29">
                  <c:v>4601.2397008024218</c:v>
                </c:pt>
                <c:pt idx="30">
                  <c:v>4469.3424864819081</c:v>
                </c:pt>
                <c:pt idx="31">
                  <c:v>3994.3324747138031</c:v>
                </c:pt>
                <c:pt idx="32">
                  <c:v>3872.0933227229716</c:v>
                </c:pt>
                <c:pt idx="33">
                  <c:v>4369.0804660525846</c:v>
                </c:pt>
                <c:pt idx="34">
                  <c:v>4327.0444126649618</c:v>
                </c:pt>
                <c:pt idx="35">
                  <c:v>4221.8910557151339</c:v>
                </c:pt>
                <c:pt idx="36">
                  <c:v>7127.1761785475073</c:v>
                </c:pt>
                <c:pt idx="37">
                  <c:v>4531.7165712923197</c:v>
                </c:pt>
                <c:pt idx="38">
                  <c:v>4599.5478417560771</c:v>
                </c:pt>
                <c:pt idx="39">
                  <c:v>5438.3201117001136</c:v>
                </c:pt>
                <c:pt idx="40">
                  <c:v>5169.3317311767078</c:v>
                </c:pt>
                <c:pt idx="41">
                  <c:v>5239.5953341550903</c:v>
                </c:pt>
                <c:pt idx="42">
                  <c:v>5021.8409595040575</c:v>
                </c:pt>
                <c:pt idx="43">
                  <c:v>4172.0840788015121</c:v>
                </c:pt>
                <c:pt idx="44">
                  <c:v>5201.2047211973249</c:v>
                </c:pt>
                <c:pt idx="45">
                  <c:v>4551.0206812000442</c:v>
                </c:pt>
                <c:pt idx="46">
                  <c:v>4724.8551677037685</c:v>
                </c:pt>
                <c:pt idx="47">
                  <c:v>4859.2351020555316</c:v>
                </c:pt>
                <c:pt idx="48">
                  <c:v>4817.3081035652267</c:v>
                </c:pt>
                <c:pt idx="49">
                  <c:v>6298.6164261614749</c:v>
                </c:pt>
                <c:pt idx="50">
                  <c:v>5138.9246193261824</c:v>
                </c:pt>
                <c:pt idx="51">
                  <c:v>4964.8465175711499</c:v>
                </c:pt>
                <c:pt idx="52">
                  <c:v>5314.5762289332215</c:v>
                </c:pt>
                <c:pt idx="53">
                  <c:v>5486.6262664109154</c:v>
                </c:pt>
                <c:pt idx="54">
                  <c:v>5435.8720732824431</c:v>
                </c:pt>
                <c:pt idx="55">
                  <c:v>4375.2287691874653</c:v>
                </c:pt>
                <c:pt idx="56">
                  <c:v>5540.3421465718711</c:v>
                </c:pt>
                <c:pt idx="57">
                  <c:v>5803.6413329525985</c:v>
                </c:pt>
                <c:pt idx="58">
                  <c:v>5602.3120331036507</c:v>
                </c:pt>
                <c:pt idx="59">
                  <c:v>5169.4669929012516</c:v>
                </c:pt>
                <c:pt idx="60">
                  <c:v>5325.160843357542</c:v>
                </c:pt>
                <c:pt idx="61">
                  <c:v>5806.9956193664857</c:v>
                </c:pt>
                <c:pt idx="62">
                  <c:v>5579.3331808283783</c:v>
                </c:pt>
                <c:pt idx="63">
                  <c:v>5151.5854669095452</c:v>
                </c:pt>
                <c:pt idx="64">
                  <c:v>5681.6902744437803</c:v>
                </c:pt>
                <c:pt idx="65">
                  <c:v>5398.895654955576</c:v>
                </c:pt>
                <c:pt idx="66">
                  <c:v>4829.9060060968595</c:v>
                </c:pt>
                <c:pt idx="67">
                  <c:v>4624.0810149102581</c:v>
                </c:pt>
                <c:pt idx="68">
                  <c:v>5731.312735617732</c:v>
                </c:pt>
                <c:pt idx="69">
                  <c:v>5761.7196243932758</c:v>
                </c:pt>
                <c:pt idx="70">
                  <c:v>6139.3565524060396</c:v>
                </c:pt>
                <c:pt idx="71">
                  <c:v>6348.804401483877</c:v>
                </c:pt>
                <c:pt idx="72">
                  <c:v>3499.277755383604</c:v>
                </c:pt>
                <c:pt idx="73">
                  <c:v>4254.3543847721612</c:v>
                </c:pt>
                <c:pt idx="74">
                  <c:v>4169.0361018606727</c:v>
                </c:pt>
                <c:pt idx="75">
                  <c:v>4505.8301324232225</c:v>
                </c:pt>
                <c:pt idx="76">
                  <c:v>3347.4853931757134</c:v>
                </c:pt>
                <c:pt idx="77">
                  <c:v>4601.2397008024218</c:v>
                </c:pt>
                <c:pt idx="78">
                  <c:v>5781.3549894154003</c:v>
                </c:pt>
                <c:pt idx="79">
                  <c:v>4413.3183986348313</c:v>
                </c:pt>
                <c:pt idx="80">
                  <c:v>5730.2152034967785</c:v>
                </c:pt>
                <c:pt idx="81">
                  <c:v>5386.1011157017465</c:v>
                </c:pt>
                <c:pt idx="82">
                  <c:v>5593.2192158456201</c:v>
                </c:pt>
                <c:pt idx="83">
                  <c:v>6385.3022709951383</c:v>
                </c:pt>
                <c:pt idx="84">
                  <c:v>5216.4299695638874</c:v>
                </c:pt>
                <c:pt idx="85">
                  <c:v>4640.3134062261379</c:v>
                </c:pt>
                <c:pt idx="86">
                  <c:v>5302.222175838232</c:v>
                </c:pt>
                <c:pt idx="87">
                  <c:v>5633.4924329441146</c:v>
                </c:pt>
                <c:pt idx="88">
                  <c:v>5729.7238878750677</c:v>
                </c:pt>
                <c:pt idx="89">
                  <c:v>5626.3026346490224</c:v>
                </c:pt>
                <c:pt idx="90">
                  <c:v>6351.6759938253617</c:v>
                </c:pt>
                <c:pt idx="91">
                  <c:v>4212.7130168787025</c:v>
                </c:pt>
                <c:pt idx="92">
                  <c:v>6531.4136517926318</c:v>
                </c:pt>
                <c:pt idx="93">
                  <c:v>5853.1089490525992</c:v>
                </c:pt>
                <c:pt idx="94">
                  <c:v>5598.3339255532619</c:v>
                </c:pt>
                <c:pt idx="95">
                  <c:v>6692.796821627514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57-49C5-A27C-B0BF4D2B8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280320"/>
        <c:axId val="136290304"/>
      </c:lineChart>
      <c:catAx>
        <c:axId val="136280320"/>
        <c:scaling>
          <c:orientation val="minMax"/>
        </c:scaling>
        <c:delete val="1"/>
        <c:axPos val="b"/>
        <c:majorTickMark val="out"/>
        <c:minorTickMark val="none"/>
        <c:tickLblPos val="nextTo"/>
        <c:crossAx val="136290304"/>
        <c:crosses val="autoZero"/>
        <c:auto val="1"/>
        <c:lblAlgn val="ctr"/>
        <c:lblOffset val="100"/>
        <c:noMultiLvlLbl val="0"/>
      </c:catAx>
      <c:valAx>
        <c:axId val="136290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628032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1758882752122801E-2"/>
          <c:y val="1.3798680488492731E-2"/>
          <c:w val="0.92631988794281839"/>
          <c:h val="0.91825018017941029"/>
        </c:manualLayout>
      </c:layout>
      <c:lineChart>
        <c:grouping val="standard"/>
        <c:varyColors val="0"/>
        <c:ser>
          <c:idx val="0"/>
          <c:order val="0"/>
          <c:val>
            <c:numRef>
              <c:f>Feuil3!$B$2:$B$43</c:f>
              <c:numCache>
                <c:formatCode>General</c:formatCode>
                <c:ptCount val="42"/>
                <c:pt idx="0">
                  <c:v>3357</c:v>
                </c:pt>
                <c:pt idx="1">
                  <c:v>3811</c:v>
                </c:pt>
                <c:pt idx="2">
                  <c:v>4189</c:v>
                </c:pt>
                <c:pt idx="3" formatCode="0.00">
                  <c:v>4389</c:v>
                </c:pt>
                <c:pt idx="4" formatCode="0.00">
                  <c:v>4351</c:v>
                </c:pt>
                <c:pt idx="5" formatCode="0.00">
                  <c:v>3580</c:v>
                </c:pt>
                <c:pt idx="6" formatCode="0.00">
                  <c:v>3457</c:v>
                </c:pt>
                <c:pt idx="7" formatCode="0.00">
                  <c:v>3842</c:v>
                </c:pt>
                <c:pt idx="8" formatCode="0.00">
                  <c:v>4282</c:v>
                </c:pt>
                <c:pt idx="9" formatCode="0.00">
                  <c:v>4496</c:v>
                </c:pt>
                <c:pt idx="10" formatCode="0.00">
                  <c:v>4438</c:v>
                </c:pt>
                <c:pt idx="11" formatCode="0.00">
                  <c:v>3645</c:v>
                </c:pt>
                <c:pt idx="12" formatCode="0.00">
                  <c:v>3395</c:v>
                </c:pt>
                <c:pt idx="13" formatCode="0.00">
                  <c:v>4086</c:v>
                </c:pt>
                <c:pt idx="14" formatCode="0.00">
                  <c:v>4405</c:v>
                </c:pt>
                <c:pt idx="15" formatCode="0.00">
                  <c:v>4538</c:v>
                </c:pt>
                <c:pt idx="16" formatCode="0.00">
                  <c:v>4533</c:v>
                </c:pt>
                <c:pt idx="17" formatCode="0.00">
                  <c:v>3824</c:v>
                </c:pt>
                <c:pt idx="18" formatCode="0.00">
                  <c:v>3440</c:v>
                </c:pt>
                <c:pt idx="19" formatCode="0.00">
                  <c:v>4002</c:v>
                </c:pt>
                <c:pt idx="20" formatCode="0.00">
                  <c:v>4240</c:v>
                </c:pt>
                <c:pt idx="21" formatCode="0.00">
                  <c:v>4675</c:v>
                </c:pt>
                <c:pt idx="22" formatCode="0.00">
                  <c:v>4198</c:v>
                </c:pt>
                <c:pt idx="23" formatCode="0.00">
                  <c:v>3843</c:v>
                </c:pt>
                <c:pt idx="24" formatCode="0.00">
                  <c:v>3800</c:v>
                </c:pt>
                <c:pt idx="25" formatCode="0.00">
                  <c:v>4393</c:v>
                </c:pt>
                <c:pt idx="26" formatCode="0.00">
                  <c:v>4620</c:v>
                </c:pt>
                <c:pt idx="27" formatCode="0.00">
                  <c:v>4975</c:v>
                </c:pt>
                <c:pt idx="28" formatCode="0.00">
                  <c:v>5027</c:v>
                </c:pt>
                <c:pt idx="29" formatCode="0.00">
                  <c:v>4386</c:v>
                </c:pt>
                <c:pt idx="30" formatCode="0.00">
                  <c:v>4204</c:v>
                </c:pt>
                <c:pt idx="31" formatCode="0.00">
                  <c:v>4706</c:v>
                </c:pt>
                <c:pt idx="32" formatCode="0.00">
                  <c:v>5118</c:v>
                </c:pt>
                <c:pt idx="33" formatCode="0.00">
                  <c:v>5302</c:v>
                </c:pt>
                <c:pt idx="34" formatCode="0.00">
                  <c:v>5462</c:v>
                </c:pt>
                <c:pt idx="35" formatCode="0.00">
                  <c:v>4640</c:v>
                </c:pt>
                <c:pt idx="36" formatCode="0.00">
                  <c:v>4613</c:v>
                </c:pt>
                <c:pt idx="37" formatCode="0.00">
                  <c:v>5258</c:v>
                </c:pt>
                <c:pt idx="38" formatCode="0.00">
                  <c:v>5701</c:v>
                </c:pt>
                <c:pt idx="39" formatCode="0.00">
                  <c:v>5872</c:v>
                </c:pt>
                <c:pt idx="40" formatCode="0.00">
                  <c:v>5982</c:v>
                </c:pt>
                <c:pt idx="41" formatCode="0.00">
                  <c:v>5241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EA-44A2-BE14-090B9E3AC6DD}"/>
            </c:ext>
          </c:extLst>
        </c:ser>
        <c:ser>
          <c:idx val="1"/>
          <c:order val="1"/>
          <c:val>
            <c:numRef>
              <c:f>Feuil3!$C$2:$C$43</c:f>
              <c:numCache>
                <c:formatCode>General</c:formatCode>
                <c:ptCount val="42"/>
                <c:pt idx="3" formatCode="0">
                  <c:v>3954.5</c:v>
                </c:pt>
                <c:pt idx="4" formatCode="0">
                  <c:v>3965.4166666666665</c:v>
                </c:pt>
                <c:pt idx="5" formatCode="0">
                  <c:v>3975.75</c:v>
                </c:pt>
                <c:pt idx="6" formatCode="0">
                  <c:v>3992.4166666666665</c:v>
                </c:pt>
                <c:pt idx="7" formatCode="0">
                  <c:v>4008.5833333333335</c:v>
                </c:pt>
                <c:pt idx="8" formatCode="0">
                  <c:v>4021.25</c:v>
                </c:pt>
                <c:pt idx="9" formatCode="0">
                  <c:v>4021.5</c:v>
                </c:pt>
                <c:pt idx="10" formatCode="0">
                  <c:v>4036.6666666666665</c:v>
                </c:pt>
                <c:pt idx="11" formatCode="0">
                  <c:v>4067.25</c:v>
                </c:pt>
                <c:pt idx="12" formatCode="0">
                  <c:v>4081</c:v>
                </c:pt>
                <c:pt idx="13" formatCode="0">
                  <c:v>4092.4166666666665</c:v>
                </c:pt>
                <c:pt idx="14" formatCode="0">
                  <c:v>4115.25</c:v>
                </c:pt>
                <c:pt idx="15" formatCode="0">
                  <c:v>4133.916666666667</c:v>
                </c:pt>
                <c:pt idx="16" formatCode="0">
                  <c:v>4130.666666666667</c:v>
                </c:pt>
                <c:pt idx="17" formatCode="0">
                  <c:v>4109.916666666667</c:v>
                </c:pt>
                <c:pt idx="18" formatCode="0">
                  <c:v>4107.583333333333</c:v>
                </c:pt>
                <c:pt idx="19" formatCode="0">
                  <c:v>4091.0833333333335</c:v>
                </c:pt>
                <c:pt idx="20" formatCode="0">
                  <c:v>4064.75</c:v>
                </c:pt>
                <c:pt idx="21" formatCode="0">
                  <c:v>4096.333333333333</c:v>
                </c:pt>
                <c:pt idx="22" formatCode="0">
                  <c:v>4158.916666666667</c:v>
                </c:pt>
                <c:pt idx="23" formatCode="0">
                  <c:v>4223.166666666667</c:v>
                </c:pt>
                <c:pt idx="24" formatCode="0">
                  <c:v>4279.833333333333</c:v>
                </c:pt>
                <c:pt idx="25" formatCode="0">
                  <c:v>4373.916666666667</c:v>
                </c:pt>
                <c:pt idx="26" formatCode="0">
                  <c:v>4488.25</c:v>
                </c:pt>
                <c:pt idx="27" formatCode="0">
                  <c:v>4567.166666666667</c:v>
                </c:pt>
                <c:pt idx="28" formatCode="0">
                  <c:v>4626.916666666667</c:v>
                </c:pt>
                <c:pt idx="29" formatCode="0">
                  <c:v>4694.5</c:v>
                </c:pt>
                <c:pt idx="30" formatCode="0">
                  <c:v>4763.25</c:v>
                </c:pt>
                <c:pt idx="31" formatCode="0">
                  <c:v>4826.75</c:v>
                </c:pt>
                <c:pt idx="32" formatCode="0">
                  <c:v>4884.166666666667</c:v>
                </c:pt>
                <c:pt idx="33" formatCode="0">
                  <c:v>4939.416666666667</c:v>
                </c:pt>
                <c:pt idx="34" formatCode="0">
                  <c:v>5019.5</c:v>
                </c:pt>
                <c:pt idx="35" formatCode="0">
                  <c:v>5114.083333333333</c:v>
                </c:pt>
                <c:pt idx="36" formatCode="0">
                  <c:v>5210.166666666667</c:v>
                </c:pt>
                <c:pt idx="37" formatCode="0">
                  <c:v>5301</c:v>
                </c:pt>
                <c:pt idx="38" formatCode="0">
                  <c:v>5394.416666666667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EA-44A2-BE14-090B9E3AC6DD}"/>
            </c:ext>
          </c:extLst>
        </c:ser>
        <c:ser>
          <c:idx val="2"/>
          <c:order val="2"/>
          <c:val>
            <c:numRef>
              <c:f>Feuil3!$D$2:$D$43</c:f>
              <c:numCache>
                <c:formatCode>General</c:formatCode>
                <c:ptCount val="42"/>
                <c:pt idx="0">
                  <c:v>3942.66</c:v>
                </c:pt>
                <c:pt idx="1">
                  <c:v>3876.91</c:v>
                </c:pt>
                <c:pt idx="2">
                  <c:v>3954.13</c:v>
                </c:pt>
                <c:pt idx="3">
                  <c:v>3943.43</c:v>
                </c:pt>
                <c:pt idx="4">
                  <c:v>4003.9700000000003</c:v>
                </c:pt>
                <c:pt idx="5">
                  <c:v>3955.9</c:v>
                </c:pt>
                <c:pt idx="6">
                  <c:v>4042.66</c:v>
                </c:pt>
                <c:pt idx="7">
                  <c:v>3907.91</c:v>
                </c:pt>
                <c:pt idx="8">
                  <c:v>4047.13</c:v>
                </c:pt>
                <c:pt idx="9">
                  <c:v>4050.43</c:v>
                </c:pt>
                <c:pt idx="10">
                  <c:v>4090.9700000000003</c:v>
                </c:pt>
                <c:pt idx="11">
                  <c:v>4020.9</c:v>
                </c:pt>
                <c:pt idx="12">
                  <c:v>3980.66</c:v>
                </c:pt>
                <c:pt idx="13">
                  <c:v>4151.91</c:v>
                </c:pt>
                <c:pt idx="14">
                  <c:v>4170.13</c:v>
                </c:pt>
                <c:pt idx="15">
                  <c:v>4092.43</c:v>
                </c:pt>
                <c:pt idx="16">
                  <c:v>4185.97</c:v>
                </c:pt>
                <c:pt idx="17">
                  <c:v>4199.8999999999996</c:v>
                </c:pt>
                <c:pt idx="18">
                  <c:v>4025.66</c:v>
                </c:pt>
                <c:pt idx="19">
                  <c:v>4067.91</c:v>
                </c:pt>
                <c:pt idx="20">
                  <c:v>4005.13</c:v>
                </c:pt>
                <c:pt idx="21">
                  <c:v>4229.43</c:v>
                </c:pt>
                <c:pt idx="22">
                  <c:v>3850.9700000000003</c:v>
                </c:pt>
                <c:pt idx="23">
                  <c:v>4218.8999999999996</c:v>
                </c:pt>
                <c:pt idx="24">
                  <c:v>4385.66</c:v>
                </c:pt>
                <c:pt idx="25">
                  <c:v>4458.91</c:v>
                </c:pt>
                <c:pt idx="26">
                  <c:v>4385.13</c:v>
                </c:pt>
                <c:pt idx="27">
                  <c:v>4529.43</c:v>
                </c:pt>
                <c:pt idx="28">
                  <c:v>4679.97</c:v>
                </c:pt>
                <c:pt idx="29">
                  <c:v>4761.8999999999996</c:v>
                </c:pt>
                <c:pt idx="30">
                  <c:v>4789.66</c:v>
                </c:pt>
                <c:pt idx="31">
                  <c:v>4771.91</c:v>
                </c:pt>
                <c:pt idx="32">
                  <c:v>4883.13</c:v>
                </c:pt>
                <c:pt idx="33">
                  <c:v>4856.43</c:v>
                </c:pt>
                <c:pt idx="34">
                  <c:v>5114.97</c:v>
                </c:pt>
                <c:pt idx="35">
                  <c:v>5015.8999999999996</c:v>
                </c:pt>
                <c:pt idx="36">
                  <c:v>5198.66</c:v>
                </c:pt>
                <c:pt idx="37">
                  <c:v>5323.91</c:v>
                </c:pt>
                <c:pt idx="38">
                  <c:v>5466.13</c:v>
                </c:pt>
                <c:pt idx="39">
                  <c:v>5426.43</c:v>
                </c:pt>
                <c:pt idx="40">
                  <c:v>5634.97</c:v>
                </c:pt>
                <c:pt idx="41">
                  <c:v>5616.9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EA-44A2-BE14-090B9E3AC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69376"/>
        <c:axId val="156870912"/>
      </c:lineChart>
      <c:catAx>
        <c:axId val="156869376"/>
        <c:scaling>
          <c:orientation val="minMax"/>
        </c:scaling>
        <c:delete val="0"/>
        <c:axPos val="b"/>
        <c:majorTickMark val="out"/>
        <c:minorTickMark val="none"/>
        <c:tickLblPos val="nextTo"/>
        <c:crossAx val="156870912"/>
        <c:crosses val="autoZero"/>
        <c:auto val="1"/>
        <c:lblAlgn val="ctr"/>
        <c:lblOffset val="100"/>
        <c:noMultiLvlLbl val="0"/>
      </c:catAx>
      <c:valAx>
        <c:axId val="156870912"/>
        <c:scaling>
          <c:orientation val="minMax"/>
          <c:min val="3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869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Feuil4!$A$1</c:f>
              <c:strCache>
                <c:ptCount val="1"/>
                <c:pt idx="0">
                  <c:v>ventes</c:v>
                </c:pt>
              </c:strCache>
            </c:strRef>
          </c:tx>
          <c:marker>
            <c:symbol val="none"/>
          </c:marker>
          <c:val>
            <c:numRef>
              <c:f>Feuil4!$A$2:$A$97</c:f>
              <c:numCache>
                <c:formatCode>General</c:formatCode>
                <c:ptCount val="96"/>
                <c:pt idx="0">
                  <c:v>2815</c:v>
                </c:pt>
                <c:pt idx="1">
                  <c:v>2672</c:v>
                </c:pt>
                <c:pt idx="2">
                  <c:v>2755</c:v>
                </c:pt>
                <c:pt idx="3">
                  <c:v>2721</c:v>
                </c:pt>
                <c:pt idx="4">
                  <c:v>2946</c:v>
                </c:pt>
                <c:pt idx="5">
                  <c:v>3036</c:v>
                </c:pt>
                <c:pt idx="6">
                  <c:v>2282</c:v>
                </c:pt>
                <c:pt idx="7">
                  <c:v>2212</c:v>
                </c:pt>
                <c:pt idx="8">
                  <c:v>2922</c:v>
                </c:pt>
                <c:pt idx="9">
                  <c:v>4301</c:v>
                </c:pt>
                <c:pt idx="10">
                  <c:v>5764</c:v>
                </c:pt>
                <c:pt idx="11">
                  <c:v>7312</c:v>
                </c:pt>
                <c:pt idx="12">
                  <c:v>2541</c:v>
                </c:pt>
                <c:pt idx="13">
                  <c:v>2475</c:v>
                </c:pt>
                <c:pt idx="14">
                  <c:v>3031</c:v>
                </c:pt>
                <c:pt idx="15">
                  <c:v>3266</c:v>
                </c:pt>
                <c:pt idx="16">
                  <c:v>3776</c:v>
                </c:pt>
                <c:pt idx="17">
                  <c:v>3230</c:v>
                </c:pt>
                <c:pt idx="18">
                  <c:v>3028</c:v>
                </c:pt>
                <c:pt idx="19">
                  <c:v>1759</c:v>
                </c:pt>
                <c:pt idx="20">
                  <c:v>3595</c:v>
                </c:pt>
                <c:pt idx="21">
                  <c:v>4474</c:v>
                </c:pt>
                <c:pt idx="22">
                  <c:v>6838</c:v>
                </c:pt>
                <c:pt idx="23">
                  <c:v>8357</c:v>
                </c:pt>
                <c:pt idx="24">
                  <c:v>3113</c:v>
                </c:pt>
                <c:pt idx="25">
                  <c:v>3006</c:v>
                </c:pt>
                <c:pt idx="26">
                  <c:v>4047</c:v>
                </c:pt>
                <c:pt idx="27">
                  <c:v>3523</c:v>
                </c:pt>
                <c:pt idx="28">
                  <c:v>3937</c:v>
                </c:pt>
                <c:pt idx="29">
                  <c:v>3986</c:v>
                </c:pt>
                <c:pt idx="30">
                  <c:v>3260</c:v>
                </c:pt>
                <c:pt idx="31">
                  <c:v>1573</c:v>
                </c:pt>
                <c:pt idx="32">
                  <c:v>3528</c:v>
                </c:pt>
                <c:pt idx="33">
                  <c:v>5211</c:v>
                </c:pt>
                <c:pt idx="34">
                  <c:v>7614</c:v>
                </c:pt>
                <c:pt idx="35">
                  <c:v>9254</c:v>
                </c:pt>
                <c:pt idx="36">
                  <c:v>5375</c:v>
                </c:pt>
                <c:pt idx="37">
                  <c:v>3088</c:v>
                </c:pt>
                <c:pt idx="38">
                  <c:v>3718</c:v>
                </c:pt>
                <c:pt idx="39">
                  <c:v>4514</c:v>
                </c:pt>
                <c:pt idx="40">
                  <c:v>4520</c:v>
                </c:pt>
                <c:pt idx="41">
                  <c:v>4539</c:v>
                </c:pt>
                <c:pt idx="42">
                  <c:v>3663</c:v>
                </c:pt>
                <c:pt idx="43">
                  <c:v>1643</c:v>
                </c:pt>
                <c:pt idx="44">
                  <c:v>4739</c:v>
                </c:pt>
                <c:pt idx="45">
                  <c:v>5428</c:v>
                </c:pt>
                <c:pt idx="46">
                  <c:v>8314</c:v>
                </c:pt>
                <c:pt idx="47">
                  <c:v>10651</c:v>
                </c:pt>
                <c:pt idx="48">
                  <c:v>3633</c:v>
                </c:pt>
                <c:pt idx="49">
                  <c:v>4292</c:v>
                </c:pt>
                <c:pt idx="50">
                  <c:v>4154</c:v>
                </c:pt>
                <c:pt idx="51">
                  <c:v>4121</c:v>
                </c:pt>
                <c:pt idx="52">
                  <c:v>4647</c:v>
                </c:pt>
                <c:pt idx="53">
                  <c:v>4753</c:v>
                </c:pt>
                <c:pt idx="54">
                  <c:v>3965</c:v>
                </c:pt>
                <c:pt idx="55">
                  <c:v>1723</c:v>
                </c:pt>
                <c:pt idx="56">
                  <c:v>5048</c:v>
                </c:pt>
                <c:pt idx="57">
                  <c:v>6922</c:v>
                </c:pt>
                <c:pt idx="58">
                  <c:v>9858</c:v>
                </c:pt>
                <c:pt idx="59">
                  <c:v>11331</c:v>
                </c:pt>
                <c:pt idx="60">
                  <c:v>4016</c:v>
                </c:pt>
                <c:pt idx="61">
                  <c:v>3957</c:v>
                </c:pt>
                <c:pt idx="62">
                  <c:v>4510</c:v>
                </c:pt>
                <c:pt idx="63">
                  <c:v>4276</c:v>
                </c:pt>
                <c:pt idx="64">
                  <c:v>4968</c:v>
                </c:pt>
                <c:pt idx="65">
                  <c:v>4677</c:v>
                </c:pt>
                <c:pt idx="66">
                  <c:v>3523</c:v>
                </c:pt>
                <c:pt idx="67">
                  <c:v>1821</c:v>
                </c:pt>
                <c:pt idx="68">
                  <c:v>5222</c:v>
                </c:pt>
                <c:pt idx="69">
                  <c:v>6872</c:v>
                </c:pt>
                <c:pt idx="70">
                  <c:v>10803</c:v>
                </c:pt>
                <c:pt idx="71">
                  <c:v>13916</c:v>
                </c:pt>
                <c:pt idx="72">
                  <c:v>2639</c:v>
                </c:pt>
                <c:pt idx="73">
                  <c:v>2899</c:v>
                </c:pt>
                <c:pt idx="74">
                  <c:v>3370</c:v>
                </c:pt>
                <c:pt idx="75">
                  <c:v>3740</c:v>
                </c:pt>
                <c:pt idx="76">
                  <c:v>2927</c:v>
                </c:pt>
                <c:pt idx="77">
                  <c:v>3986</c:v>
                </c:pt>
                <c:pt idx="78">
                  <c:v>4217</c:v>
                </c:pt>
                <c:pt idx="79">
                  <c:v>1738</c:v>
                </c:pt>
                <c:pt idx="80">
                  <c:v>5221</c:v>
                </c:pt>
                <c:pt idx="81">
                  <c:v>6424</c:v>
                </c:pt>
                <c:pt idx="82">
                  <c:v>9842</c:v>
                </c:pt>
                <c:pt idx="83">
                  <c:v>13996</c:v>
                </c:pt>
                <c:pt idx="84">
                  <c:v>3934</c:v>
                </c:pt>
                <c:pt idx="85">
                  <c:v>3162</c:v>
                </c:pt>
                <c:pt idx="86">
                  <c:v>4286</c:v>
                </c:pt>
                <c:pt idx="87">
                  <c:v>4676</c:v>
                </c:pt>
                <c:pt idx="88">
                  <c:v>5010</c:v>
                </c:pt>
                <c:pt idx="89">
                  <c:v>4874</c:v>
                </c:pt>
                <c:pt idx="90">
                  <c:v>4633</c:v>
                </c:pt>
                <c:pt idx="91">
                  <c:v>1659</c:v>
                </c:pt>
                <c:pt idx="92">
                  <c:v>5951</c:v>
                </c:pt>
                <c:pt idx="93">
                  <c:v>6981</c:v>
                </c:pt>
                <c:pt idx="94">
                  <c:v>9851</c:v>
                </c:pt>
                <c:pt idx="95">
                  <c:v>14670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57-49C5-A27C-B0BF4D2B87F6}"/>
            </c:ext>
          </c:extLst>
        </c:ser>
        <c:ser>
          <c:idx val="1"/>
          <c:order val="1"/>
          <c:tx>
            <c:strRef>
              <c:f>Feuil4!$B$1</c:f>
              <c:strCache>
                <c:ptCount val="1"/>
                <c:pt idx="0">
                  <c:v>MM12</c:v>
                </c:pt>
              </c:strCache>
            </c:strRef>
          </c:tx>
          <c:marker>
            <c:symbol val="none"/>
          </c:marker>
          <c:val>
            <c:numRef>
              <c:f>Feuil4!$B$2:$B$97</c:f>
              <c:numCache>
                <c:formatCode>General</c:formatCode>
                <c:ptCount val="96"/>
                <c:pt idx="6">
                  <c:v>3466.75</c:v>
                </c:pt>
                <c:pt idx="7">
                  <c:v>3447.125</c:v>
                </c:pt>
                <c:pt idx="8">
                  <c:v>3450.4166666666665</c:v>
                </c:pt>
                <c:pt idx="9">
                  <c:v>3484.625</c:v>
                </c:pt>
                <c:pt idx="10">
                  <c:v>3541.9166666666665</c:v>
                </c:pt>
                <c:pt idx="11">
                  <c:v>3584.5833333333335</c:v>
                </c:pt>
                <c:pt idx="12">
                  <c:v>3623.75</c:v>
                </c:pt>
                <c:pt idx="13">
                  <c:v>3635.9583333333335</c:v>
                </c:pt>
                <c:pt idx="14">
                  <c:v>3645.125</c:v>
                </c:pt>
                <c:pt idx="15">
                  <c:v>3680.375</c:v>
                </c:pt>
                <c:pt idx="16">
                  <c:v>3732.3333333333335</c:v>
                </c:pt>
                <c:pt idx="17">
                  <c:v>3820.625</c:v>
                </c:pt>
                <c:pt idx="18">
                  <c:v>3888</c:v>
                </c:pt>
                <c:pt idx="19">
                  <c:v>3933.9583333333335</c:v>
                </c:pt>
                <c:pt idx="20">
                  <c:v>3998.4166666666665</c:v>
                </c:pt>
                <c:pt idx="21">
                  <c:v>4051.4583333333335</c:v>
                </c:pt>
                <c:pt idx="22">
                  <c:v>4068.875</c:v>
                </c:pt>
                <c:pt idx="23">
                  <c:v>4107.083333333333</c:v>
                </c:pt>
                <c:pt idx="24">
                  <c:v>4148.25</c:v>
                </c:pt>
                <c:pt idx="25">
                  <c:v>4150.166666666667</c:v>
                </c:pt>
                <c:pt idx="26">
                  <c:v>4139.625</c:v>
                </c:pt>
                <c:pt idx="27">
                  <c:v>4167.541666666667</c:v>
                </c:pt>
                <c:pt idx="28">
                  <c:v>4230.583333333333</c:v>
                </c:pt>
                <c:pt idx="29">
                  <c:v>4300.291666666667</c:v>
                </c:pt>
                <c:pt idx="30">
                  <c:v>4431.916666666667</c:v>
                </c:pt>
                <c:pt idx="31">
                  <c:v>4529.583333333333</c:v>
                </c:pt>
                <c:pt idx="32">
                  <c:v>4519.291666666667</c:v>
                </c:pt>
                <c:pt idx="33">
                  <c:v>4546.875</c:v>
                </c:pt>
                <c:pt idx="34">
                  <c:v>4612.458333333333</c:v>
                </c:pt>
                <c:pt idx="35">
                  <c:v>4659.791666666667</c:v>
                </c:pt>
                <c:pt idx="36">
                  <c:v>4699.625</c:v>
                </c:pt>
                <c:pt idx="37">
                  <c:v>4719.333333333333</c:v>
                </c:pt>
                <c:pt idx="38">
                  <c:v>4772.708333333333</c:v>
                </c:pt>
                <c:pt idx="39">
                  <c:v>4832.208333333333</c:v>
                </c:pt>
                <c:pt idx="40">
                  <c:v>4870.416666666667</c:v>
                </c:pt>
                <c:pt idx="41">
                  <c:v>4957.791666666667</c:v>
                </c:pt>
                <c:pt idx="42">
                  <c:v>4943.416666666667</c:v>
                </c:pt>
                <c:pt idx="43">
                  <c:v>4921</c:v>
                </c:pt>
                <c:pt idx="44">
                  <c:v>4989.333333333333</c:v>
                </c:pt>
                <c:pt idx="45">
                  <c:v>4991.125</c:v>
                </c:pt>
                <c:pt idx="46">
                  <c:v>4980.041666666667</c:v>
                </c:pt>
                <c:pt idx="47">
                  <c:v>4994.25</c:v>
                </c:pt>
                <c:pt idx="48">
                  <c:v>5015.75</c:v>
                </c:pt>
                <c:pt idx="49">
                  <c:v>5031.666666666667</c:v>
                </c:pt>
                <c:pt idx="50">
                  <c:v>5047.875</c:v>
                </c:pt>
                <c:pt idx="51">
                  <c:v>5123</c:v>
                </c:pt>
                <c:pt idx="52">
                  <c:v>5249.583333333333</c:v>
                </c:pt>
                <c:pt idx="53">
                  <c:v>5342.25</c:v>
                </c:pt>
                <c:pt idx="54">
                  <c:v>5386.541666666667</c:v>
                </c:pt>
                <c:pt idx="55">
                  <c:v>5388.541666666667</c:v>
                </c:pt>
                <c:pt idx="56">
                  <c:v>5389.416666666667</c:v>
                </c:pt>
                <c:pt idx="57">
                  <c:v>5410.708333333333</c:v>
                </c:pt>
                <c:pt idx="58">
                  <c:v>5430.541666666667</c:v>
                </c:pt>
                <c:pt idx="59">
                  <c:v>5440.75</c:v>
                </c:pt>
                <c:pt idx="60">
                  <c:v>5419.166666666667</c:v>
                </c:pt>
                <c:pt idx="61">
                  <c:v>5404.833333333333</c:v>
                </c:pt>
                <c:pt idx="62">
                  <c:v>5416.166666666667</c:v>
                </c:pt>
                <c:pt idx="63">
                  <c:v>5421.333333333333</c:v>
                </c:pt>
                <c:pt idx="64">
                  <c:v>5458.625</c:v>
                </c:pt>
                <c:pt idx="65">
                  <c:v>5605.708333333333</c:v>
                </c:pt>
                <c:pt idx="66">
                  <c:v>5656.041666666667</c:v>
                </c:pt>
                <c:pt idx="67">
                  <c:v>5554.583333333333</c:v>
                </c:pt>
                <c:pt idx="68">
                  <c:v>5463</c:v>
                </c:pt>
                <c:pt idx="69">
                  <c:v>5393.166666666667</c:v>
                </c:pt>
                <c:pt idx="70">
                  <c:v>5285.791666666667</c:v>
                </c:pt>
                <c:pt idx="71">
                  <c:v>5171.958333333333</c:v>
                </c:pt>
                <c:pt idx="72">
                  <c:v>5172.083333333333</c:v>
                </c:pt>
                <c:pt idx="73">
                  <c:v>5197.541666666667</c:v>
                </c:pt>
                <c:pt idx="74">
                  <c:v>5194.041666666667</c:v>
                </c:pt>
                <c:pt idx="75">
                  <c:v>5175.333333333333</c:v>
                </c:pt>
                <c:pt idx="76">
                  <c:v>5116.625</c:v>
                </c:pt>
                <c:pt idx="77">
                  <c:v>5079.916666666667</c:v>
                </c:pt>
                <c:pt idx="78">
                  <c:v>5137.208333333333</c:v>
                </c:pt>
                <c:pt idx="79">
                  <c:v>5202.125</c:v>
                </c:pt>
                <c:pt idx="80">
                  <c:v>5251.25</c:v>
                </c:pt>
                <c:pt idx="81">
                  <c:v>5328.416666666667</c:v>
                </c:pt>
                <c:pt idx="82">
                  <c:v>5454.208333333333</c:v>
                </c:pt>
                <c:pt idx="83">
                  <c:v>5578</c:v>
                </c:pt>
                <c:pt idx="84">
                  <c:v>5632.333333333333</c:v>
                </c:pt>
                <c:pt idx="85">
                  <c:v>5646.375</c:v>
                </c:pt>
                <c:pt idx="86">
                  <c:v>5673.5</c:v>
                </c:pt>
                <c:pt idx="87">
                  <c:v>5727.125</c:v>
                </c:pt>
                <c:pt idx="88">
                  <c:v>5750.708333333333</c:v>
                </c:pt>
                <c:pt idx="89">
                  <c:v>5779.166666666667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57-49C5-A27C-B0BF4D2B87F6}"/>
            </c:ext>
          </c:extLst>
        </c:ser>
        <c:ser>
          <c:idx val="2"/>
          <c:order val="2"/>
          <c:tx>
            <c:strRef>
              <c:f>Feuil4!$C$1</c:f>
              <c:strCache>
                <c:ptCount val="1"/>
                <c:pt idx="0">
                  <c:v>CVS</c:v>
                </c:pt>
              </c:strCache>
            </c:strRef>
          </c:tx>
          <c:marker>
            <c:symbol val="none"/>
          </c:marker>
          <c:val>
            <c:numRef>
              <c:f>Feuil4!$C$2:$C$97</c:f>
              <c:numCache>
                <c:formatCode>General</c:formatCode>
                <c:ptCount val="96"/>
                <c:pt idx="0">
                  <c:v>3732.6513381602294</c:v>
                </c:pt>
                <c:pt idx="1">
                  <c:v>3921.2262559886913</c:v>
                </c:pt>
                <c:pt idx="2">
                  <c:v>3408.2179408386214</c:v>
                </c:pt>
                <c:pt idx="3">
                  <c:v>3278.1721364501573</c:v>
                </c:pt>
                <c:pt idx="4">
                  <c:v>3369.214884966058</c:v>
                </c:pt>
                <c:pt idx="5">
                  <c:v>3504.6070576106754</c:v>
                </c:pt>
                <c:pt idx="6">
                  <c:v>3128.5397405373355</c:v>
                </c:pt>
                <c:pt idx="7">
                  <c:v>5616.9506891716037</c:v>
                </c:pt>
                <c:pt idx="8">
                  <c:v>3206.9888574253182</c:v>
                </c:pt>
                <c:pt idx="9">
                  <c:v>3606.1053702729159</c:v>
                </c:pt>
                <c:pt idx="10">
                  <c:v>3275.687417205259</c:v>
                </c:pt>
                <c:pt idx="11">
                  <c:v>3335.9052733292692</c:v>
                </c:pt>
                <c:pt idx="12">
                  <c:v>3369.3311013375287</c:v>
                </c:pt>
                <c:pt idx="13">
                  <c:v>3632.1238710973093</c:v>
                </c:pt>
                <c:pt idx="14">
                  <c:v>3749.6582862729078</c:v>
                </c:pt>
                <c:pt idx="15">
                  <c:v>3934.7703776722578</c:v>
                </c:pt>
                <c:pt idx="16">
                  <c:v>4318.4505789653203</c:v>
                </c:pt>
                <c:pt idx="17">
                  <c:v>3728.5509868519371</c:v>
                </c:pt>
                <c:pt idx="18">
                  <c:v>4151.2788494071219</c:v>
                </c:pt>
                <c:pt idx="19">
                  <c:v>4466.6438798611443</c:v>
                </c:pt>
                <c:pt idx="20">
                  <c:v>3945.6279748268375</c:v>
                </c:pt>
                <c:pt idx="21">
                  <c:v>3751.1544818881716</c:v>
                </c:pt>
                <c:pt idx="22">
                  <c:v>3886.0427756505132</c:v>
                </c:pt>
                <c:pt idx="23">
                  <c:v>3812.6586938201181</c:v>
                </c:pt>
                <c:pt idx="24">
                  <c:v>4127.7952453615608</c:v>
                </c:pt>
                <c:pt idx="25">
                  <c:v>4411.3795379872772</c:v>
                </c:pt>
                <c:pt idx="26">
                  <c:v>5006.554630335354</c:v>
                </c:pt>
                <c:pt idx="27">
                  <c:v>4244.3956033494687</c:v>
                </c:pt>
                <c:pt idx="28">
                  <c:v>4502.579430451925</c:v>
                </c:pt>
                <c:pt idx="29">
                  <c:v>4601.2397008024218</c:v>
                </c:pt>
                <c:pt idx="30">
                  <c:v>4469.3424864819081</c:v>
                </c:pt>
                <c:pt idx="31">
                  <c:v>3994.3324747138031</c:v>
                </c:pt>
                <c:pt idx="32">
                  <c:v>3872.0933227229716</c:v>
                </c:pt>
                <c:pt idx="33">
                  <c:v>4369.0804660525846</c:v>
                </c:pt>
                <c:pt idx="34">
                  <c:v>4327.0444126649618</c:v>
                </c:pt>
                <c:pt idx="35">
                  <c:v>4221.8910557151339</c:v>
                </c:pt>
                <c:pt idx="36">
                  <c:v>7127.1761785475073</c:v>
                </c:pt>
                <c:pt idx="37">
                  <c:v>4531.7165712923197</c:v>
                </c:pt>
                <c:pt idx="38">
                  <c:v>4599.5478417560771</c:v>
                </c:pt>
                <c:pt idx="39">
                  <c:v>5438.3201117001136</c:v>
                </c:pt>
                <c:pt idx="40">
                  <c:v>5169.3317311767078</c:v>
                </c:pt>
                <c:pt idx="41">
                  <c:v>5239.5953341550903</c:v>
                </c:pt>
                <c:pt idx="42">
                  <c:v>5021.8409595040575</c:v>
                </c:pt>
                <c:pt idx="43">
                  <c:v>4172.0840788015121</c:v>
                </c:pt>
                <c:pt idx="44">
                  <c:v>5201.2047211973249</c:v>
                </c:pt>
                <c:pt idx="45">
                  <c:v>4551.0206812000442</c:v>
                </c:pt>
                <c:pt idx="46">
                  <c:v>4724.8551677037685</c:v>
                </c:pt>
                <c:pt idx="47">
                  <c:v>4859.2351020555316</c:v>
                </c:pt>
                <c:pt idx="48">
                  <c:v>4817.3081035652267</c:v>
                </c:pt>
                <c:pt idx="49">
                  <c:v>6298.6164261614749</c:v>
                </c:pt>
                <c:pt idx="50">
                  <c:v>5138.9246193261824</c:v>
                </c:pt>
                <c:pt idx="51">
                  <c:v>4964.8465175711499</c:v>
                </c:pt>
                <c:pt idx="52">
                  <c:v>5314.5762289332215</c:v>
                </c:pt>
                <c:pt idx="53">
                  <c:v>5486.6262664109154</c:v>
                </c:pt>
                <c:pt idx="54">
                  <c:v>5435.8720732824431</c:v>
                </c:pt>
                <c:pt idx="55">
                  <c:v>4375.2287691874653</c:v>
                </c:pt>
                <c:pt idx="56">
                  <c:v>5540.3421465718711</c:v>
                </c:pt>
                <c:pt idx="57">
                  <c:v>5803.6413329525985</c:v>
                </c:pt>
                <c:pt idx="58">
                  <c:v>5602.3120331036507</c:v>
                </c:pt>
                <c:pt idx="59">
                  <c:v>5169.4669929012516</c:v>
                </c:pt>
                <c:pt idx="60">
                  <c:v>5325.160843357542</c:v>
                </c:pt>
                <c:pt idx="61">
                  <c:v>5806.9956193664857</c:v>
                </c:pt>
                <c:pt idx="62">
                  <c:v>5579.3331808283783</c:v>
                </c:pt>
                <c:pt idx="63">
                  <c:v>5151.5854669095452</c:v>
                </c:pt>
                <c:pt idx="64">
                  <c:v>5681.6902744437803</c:v>
                </c:pt>
                <c:pt idx="65">
                  <c:v>5398.895654955576</c:v>
                </c:pt>
                <c:pt idx="66">
                  <c:v>4829.9060060968595</c:v>
                </c:pt>
                <c:pt idx="67">
                  <c:v>4624.0810149102581</c:v>
                </c:pt>
                <c:pt idx="68">
                  <c:v>5731.312735617732</c:v>
                </c:pt>
                <c:pt idx="69">
                  <c:v>5761.7196243932758</c:v>
                </c:pt>
                <c:pt idx="70">
                  <c:v>6139.3565524060396</c:v>
                </c:pt>
                <c:pt idx="71">
                  <c:v>6348.804401483877</c:v>
                </c:pt>
                <c:pt idx="72">
                  <c:v>3499.277755383604</c:v>
                </c:pt>
                <c:pt idx="73">
                  <c:v>4254.3543847721612</c:v>
                </c:pt>
                <c:pt idx="74">
                  <c:v>4169.0361018606727</c:v>
                </c:pt>
                <c:pt idx="75">
                  <c:v>4505.8301324232225</c:v>
                </c:pt>
                <c:pt idx="76">
                  <c:v>3347.4853931757134</c:v>
                </c:pt>
                <c:pt idx="77">
                  <c:v>4601.2397008024218</c:v>
                </c:pt>
                <c:pt idx="78">
                  <c:v>5781.3549894154003</c:v>
                </c:pt>
                <c:pt idx="79">
                  <c:v>4413.3183986348313</c:v>
                </c:pt>
                <c:pt idx="80">
                  <c:v>5730.2152034967785</c:v>
                </c:pt>
                <c:pt idx="81">
                  <c:v>5386.1011157017465</c:v>
                </c:pt>
                <c:pt idx="82">
                  <c:v>5593.2192158456201</c:v>
                </c:pt>
                <c:pt idx="83">
                  <c:v>6385.3022709951383</c:v>
                </c:pt>
                <c:pt idx="84">
                  <c:v>5216.4299695638874</c:v>
                </c:pt>
                <c:pt idx="85">
                  <c:v>4640.3134062261379</c:v>
                </c:pt>
                <c:pt idx="86">
                  <c:v>5302.222175838232</c:v>
                </c:pt>
                <c:pt idx="87">
                  <c:v>5633.4924329441146</c:v>
                </c:pt>
                <c:pt idx="88">
                  <c:v>5729.7238878750677</c:v>
                </c:pt>
                <c:pt idx="89">
                  <c:v>5626.3026346490224</c:v>
                </c:pt>
                <c:pt idx="90">
                  <c:v>6351.6759938253617</c:v>
                </c:pt>
                <c:pt idx="91">
                  <c:v>4212.7130168787025</c:v>
                </c:pt>
                <c:pt idx="92">
                  <c:v>6531.4136517926318</c:v>
                </c:pt>
                <c:pt idx="93">
                  <c:v>5853.1089490525992</c:v>
                </c:pt>
                <c:pt idx="94">
                  <c:v>5598.3339255532619</c:v>
                </c:pt>
                <c:pt idx="95">
                  <c:v>6692.796821627514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57-49C5-A27C-B0BF4D2B8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180288"/>
        <c:axId val="157181824"/>
      </c:lineChart>
      <c:catAx>
        <c:axId val="157180288"/>
        <c:scaling>
          <c:orientation val="minMax"/>
        </c:scaling>
        <c:delete val="1"/>
        <c:axPos val="b"/>
        <c:majorTickMark val="out"/>
        <c:minorTickMark val="none"/>
        <c:tickLblPos val="nextTo"/>
        <c:crossAx val="157181824"/>
        <c:crosses val="autoZero"/>
        <c:auto val="1"/>
        <c:lblAlgn val="ctr"/>
        <c:lblOffset val="100"/>
        <c:noMultiLvlLbl val="0"/>
      </c:catAx>
      <c:valAx>
        <c:axId val="157181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71802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0C7CF4-B9BB-433F-BA96-FF0F55AFF5B0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2756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9672955-F5B7-479E-BCAF-20327A2AE829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0237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8160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1976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2772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Dans exemple 2 : ventes à préciser (unité de mesure)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9403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/>
              <a:t>Times</a:t>
            </a:r>
            <a:r>
              <a:rPr lang="en-US" sz="1800" b="1" baseline="0" dirty="0"/>
              <a:t> </a:t>
            </a:r>
            <a:r>
              <a:rPr lang="en-US" sz="1800" b="1" baseline="0"/>
              <a:t>series chart, </a:t>
            </a:r>
            <a:r>
              <a:rPr lang="en-US" sz="1800" b="1" baseline="0" dirty="0"/>
              <a:t>or </a:t>
            </a:r>
            <a:r>
              <a:rPr lang="en-US" sz="1800" b="1" baseline="0"/>
              <a:t>Time Plot, </a:t>
            </a:r>
            <a:r>
              <a:rPr lang="en-US" sz="1800" b="1" baseline="0" dirty="0"/>
              <a:t>a</a:t>
            </a:r>
            <a:r>
              <a:rPr lang="en-US" sz="1800" b="1" dirty="0"/>
              <a:t>lso called Fever chart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9574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+the cyclical fluctuation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5632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Figure A : Pas de tendance</a:t>
            </a:r>
          </a:p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Figure B : Tendance à la baisse</a:t>
            </a:r>
          </a:p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Figure C : Saisonnalité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1806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Contexte : Il s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agit d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une entreprise de vente de logiciels.</a:t>
            </a:r>
          </a:p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Fort aléa sur deux périodes :</a:t>
            </a:r>
          </a:p>
          <a:p>
            <a:pPr eaLnBrk="1" hangingPunct="1">
              <a:buFontTx/>
              <a:buChar char="-"/>
            </a:pPr>
            <a:r>
              <a:rPr lang="fr-FR">
                <a:latin typeface="Arial" pitchFamily="34" charset="0"/>
                <a:ea typeface="ＭＳ Ｐゴシック" pitchFamily="34" charset="-128"/>
              </a:rPr>
              <a:t>Période 20 : déménagement de l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entreprise (baisse des ventes)</a:t>
            </a:r>
          </a:p>
          <a:p>
            <a:pPr eaLnBrk="1" hangingPunct="1">
              <a:buFontTx/>
              <a:buChar char="-"/>
            </a:pPr>
            <a:r>
              <a:rPr lang="fr-FR">
                <a:latin typeface="Arial" pitchFamily="34" charset="0"/>
                <a:ea typeface="ＭＳ Ｐゴシック" pitchFamily="34" charset="-128"/>
              </a:rPr>
              <a:t>Période 30 : organisation d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un salon (augmentation des ventes)</a:t>
            </a:r>
            <a:endParaRPr lang="fr-FR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0438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Overlapping time</a:t>
            </a:r>
            <a:r>
              <a:rPr lang="en-US" b="1" baseline="0"/>
              <a:t> plots</a:t>
            </a:r>
            <a:endParaRPr lang="en-US" b="1"/>
          </a:p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6008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 &amp; RJ &amp; LF/ 2018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052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0381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En finance, </a:t>
            </a:r>
            <a:r>
              <a:rPr lang="fr-FR" dirty="0">
                <a:latin typeface="Arial" pitchFamily="34" charset="0"/>
                <a:ea typeface="ＭＳ Ｐゴシック" pitchFamily="34" charset="-128"/>
              </a:rPr>
              <a:t>on repère des signaux d</a:t>
            </a:r>
            <a:r>
              <a:rPr lang="ja-JP" altLang="fr-FR" dirty="0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 dirty="0">
                <a:latin typeface="Arial" pitchFamily="34" charset="0"/>
                <a:ea typeface="ＭＳ Ｐゴシック" pitchFamily="34" charset="-128"/>
              </a:rPr>
              <a:t>achat ou de vente sur les marchés boursiers via les moyennes mobiles : on utilise 2 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moyennes mobiles, </a:t>
            </a:r>
            <a:r>
              <a:rPr lang="fr-FR" altLang="ja-JP" dirty="0">
                <a:latin typeface="Arial" pitchFamily="34" charset="0"/>
                <a:ea typeface="ＭＳ Ｐゴシック" pitchFamily="34" charset="-128"/>
              </a:rPr>
              <a:t>une courte et une longue. </a:t>
            </a:r>
          </a:p>
          <a:p>
            <a:pPr eaLnBrk="1" hangingPunct="1"/>
            <a:r>
              <a:rPr lang="fr-FR" dirty="0">
                <a:latin typeface="Arial" pitchFamily="34" charset="0"/>
                <a:ea typeface="ＭＳ Ｐゴシック" pitchFamily="34" charset="-128"/>
              </a:rPr>
              <a:t>Si la moyenne mobile courte passe au dessus de la moyenne </a:t>
            </a:r>
            <a:r>
              <a:rPr lang="fr-FR">
                <a:latin typeface="Arial" pitchFamily="34" charset="0"/>
                <a:ea typeface="ＭＳ Ｐゴシック" pitchFamily="34" charset="-128"/>
              </a:rPr>
              <a:t>mobile longue, </a:t>
            </a:r>
            <a:r>
              <a:rPr lang="fr-FR" dirty="0">
                <a:latin typeface="Arial" pitchFamily="34" charset="0"/>
                <a:ea typeface="ＭＳ Ｐゴシック" pitchFamily="34" charset="-128"/>
              </a:rPr>
              <a:t>un signal d</a:t>
            </a:r>
            <a:r>
              <a:rPr lang="ja-JP" altLang="fr-FR" dirty="0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 dirty="0">
                <a:latin typeface="Arial" pitchFamily="34" charset="0"/>
                <a:ea typeface="ＭＳ Ｐゴシック" pitchFamily="34" charset="-128"/>
              </a:rPr>
              <a:t>achat est lancé.</a:t>
            </a:r>
            <a:endParaRPr lang="fr-FR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1882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dirty="0">
                <a:latin typeface="Arial" pitchFamily="34" charset="0"/>
                <a:ea typeface="ＭＳ Ｐゴシック" pitchFamily="34" charset="-128"/>
              </a:rPr>
              <a:t>Dans le cas de données mensuelles, les six premières et les six dernières données sont perdues!</a:t>
            </a:r>
          </a:p>
          <a:p>
            <a:pPr eaLnBrk="1" hangingPunct="1"/>
            <a:endParaRPr lang="fr-FR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29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799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Dans le cas de données mensuelles, les six premières et les six dernières données sont perdues!</a:t>
            </a:r>
          </a:p>
          <a:p>
            <a:pPr eaLnBrk="1" hangingPunct="1"/>
            <a:endParaRPr lang="fr-FR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30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4182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Dans le cas de données mensuelles, les six premières et les six dernières données sont perdues!</a:t>
            </a:r>
          </a:p>
          <a:p>
            <a:pPr eaLnBrk="1" hangingPunct="1"/>
            <a:endParaRPr lang="fr-FR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0177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Dans le cas de données mensuelles, les six premières et les six dernières données sont perdues!</a:t>
            </a:r>
          </a:p>
          <a:p>
            <a:pPr eaLnBrk="1" hangingPunct="1"/>
            <a:endParaRPr lang="fr-FR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0646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Seasonal coefficients are also called</a:t>
            </a:r>
            <a:r>
              <a:rPr lang="en-US" b="1" u="sng" baseline="0" dirty="0"/>
              <a:t> seasonal</a:t>
            </a:r>
            <a:r>
              <a:rPr lang="en-US" b="1" u="sng" dirty="0"/>
              <a:t> factors</a:t>
            </a:r>
            <a:r>
              <a:rPr lang="en-US" b="1" u="sng" baseline="0" dirty="0"/>
              <a:t> or seasonal indices </a:t>
            </a:r>
            <a:endParaRPr lang="en-US" b="1" u="sng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8058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37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4833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42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4833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Calibri" pitchFamily="34" charset="0"/>
                <a:ea typeface="ＭＳ Ｐゴシック" pitchFamily="34" charset="-128"/>
              </a:rPr>
              <a:t>La moyenne mobile approche la tendance mais n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Calibri" pitchFamily="34" charset="0"/>
                <a:ea typeface="ＭＳ Ｐゴシック" pitchFamily="34" charset="-128"/>
              </a:rPr>
              <a:t>est pas satisfaisante (perte de données en début et fin d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Calibri" pitchFamily="34" charset="0"/>
                <a:ea typeface="ＭＳ Ｐゴシック" pitchFamily="34" charset="-128"/>
              </a:rPr>
              <a:t>historique)</a:t>
            </a:r>
          </a:p>
          <a:p>
            <a:pPr eaLnBrk="1" hangingPunct="1"/>
            <a:endParaRPr lang="fr-FR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45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544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9403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MSE : moyenne de l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erreur d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ajustement au carré</a:t>
            </a:r>
          </a:p>
          <a:p>
            <a:pPr eaLnBrk="1" hangingPunct="1"/>
            <a:r>
              <a:rPr lang="fr-FR">
                <a:latin typeface="Arial" pitchFamily="34" charset="0"/>
                <a:ea typeface="ＭＳ Ｐゴシック" pitchFamily="34" charset="-128"/>
              </a:rPr>
              <a:t>MAPE : pourcentage moyen d</a:t>
            </a:r>
            <a:r>
              <a:rPr lang="ja-JP" altLang="fr-FR">
                <a:latin typeface="Arial" pitchFamily="34" charset="0"/>
                <a:ea typeface="ＭＳ Ｐゴシック" pitchFamily="34" charset="-128"/>
              </a:rPr>
              <a:t>’</a:t>
            </a:r>
            <a:r>
              <a:rPr lang="fr-FR" altLang="ja-JP">
                <a:latin typeface="Arial" pitchFamily="34" charset="0"/>
                <a:ea typeface="ＭＳ Ｐゴシック" pitchFamily="34" charset="-128"/>
              </a:rPr>
              <a:t>erreurs</a:t>
            </a:r>
            <a:endParaRPr lang="fr-FR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672955-F5B7-479E-BCAF-20327A2AE829}" type="slidenum">
              <a:rPr lang="fr-FR" smtClean="0"/>
              <a:pPr/>
              <a:t>59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6233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3.jpe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3.jpe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" y="0"/>
            <a:ext cx="9141420" cy="6858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452437" y="452440"/>
            <a:ext cx="1546265" cy="595312"/>
            <a:chOff x="800100" y="1576388"/>
            <a:chExt cx="2857501" cy="1100138"/>
          </a:xfrm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800100" y="1581150"/>
              <a:ext cx="1493838" cy="484188"/>
            </a:xfrm>
            <a:custGeom>
              <a:avLst/>
              <a:gdLst>
                <a:gd name="T0" fmla="*/ 80 w 397"/>
                <a:gd name="T1" fmla="*/ 110 h 128"/>
                <a:gd name="T2" fmla="*/ 19 w 397"/>
                <a:gd name="T3" fmla="*/ 110 h 128"/>
                <a:gd name="T4" fmla="*/ 19 w 397"/>
                <a:gd name="T5" fmla="*/ 72 h 128"/>
                <a:gd name="T6" fmla="*/ 71 w 397"/>
                <a:gd name="T7" fmla="*/ 72 h 128"/>
                <a:gd name="T8" fmla="*/ 71 w 397"/>
                <a:gd name="T9" fmla="*/ 55 h 128"/>
                <a:gd name="T10" fmla="*/ 19 w 397"/>
                <a:gd name="T11" fmla="*/ 55 h 128"/>
                <a:gd name="T12" fmla="*/ 19 w 397"/>
                <a:gd name="T13" fmla="*/ 18 h 128"/>
                <a:gd name="T14" fmla="*/ 80 w 397"/>
                <a:gd name="T15" fmla="*/ 18 h 128"/>
                <a:gd name="T16" fmla="*/ 80 w 397"/>
                <a:gd name="T17" fmla="*/ 1 h 128"/>
                <a:gd name="T18" fmla="*/ 0 w 397"/>
                <a:gd name="T19" fmla="*/ 1 h 128"/>
                <a:gd name="T20" fmla="*/ 0 w 397"/>
                <a:gd name="T21" fmla="*/ 127 h 128"/>
                <a:gd name="T22" fmla="*/ 80 w 397"/>
                <a:gd name="T23" fmla="*/ 127 h 128"/>
                <a:gd name="T24" fmla="*/ 80 w 397"/>
                <a:gd name="T25" fmla="*/ 110 h 128"/>
                <a:gd name="T26" fmla="*/ 288 w 397"/>
                <a:gd name="T27" fmla="*/ 89 h 128"/>
                <a:gd name="T28" fmla="*/ 269 w 397"/>
                <a:gd name="T29" fmla="*/ 89 h 128"/>
                <a:gd name="T30" fmla="*/ 243 w 397"/>
                <a:gd name="T31" fmla="*/ 111 h 128"/>
                <a:gd name="T32" fmla="*/ 225 w 397"/>
                <a:gd name="T33" fmla="*/ 103 h 128"/>
                <a:gd name="T34" fmla="*/ 217 w 397"/>
                <a:gd name="T35" fmla="*/ 64 h 128"/>
                <a:gd name="T36" fmla="*/ 225 w 397"/>
                <a:gd name="T37" fmla="*/ 25 h 128"/>
                <a:gd name="T38" fmla="*/ 243 w 397"/>
                <a:gd name="T39" fmla="*/ 17 h 128"/>
                <a:gd name="T40" fmla="*/ 268 w 397"/>
                <a:gd name="T41" fmla="*/ 39 h 128"/>
                <a:gd name="T42" fmla="*/ 288 w 397"/>
                <a:gd name="T43" fmla="*/ 39 h 128"/>
                <a:gd name="T44" fmla="*/ 243 w 397"/>
                <a:gd name="T45" fmla="*/ 0 h 128"/>
                <a:gd name="T46" fmla="*/ 210 w 397"/>
                <a:gd name="T47" fmla="*/ 13 h 128"/>
                <a:gd name="T48" fmla="*/ 198 w 397"/>
                <a:gd name="T49" fmla="*/ 64 h 128"/>
                <a:gd name="T50" fmla="*/ 210 w 397"/>
                <a:gd name="T51" fmla="*/ 115 h 128"/>
                <a:gd name="T52" fmla="*/ 243 w 397"/>
                <a:gd name="T53" fmla="*/ 128 h 128"/>
                <a:gd name="T54" fmla="*/ 288 w 397"/>
                <a:gd name="T55" fmla="*/ 89 h 128"/>
                <a:gd name="T56" fmla="*/ 357 w 397"/>
                <a:gd name="T57" fmla="*/ 1 h 128"/>
                <a:gd name="T58" fmla="*/ 310 w 397"/>
                <a:gd name="T59" fmla="*/ 1 h 128"/>
                <a:gd name="T60" fmla="*/ 310 w 397"/>
                <a:gd name="T61" fmla="*/ 127 h 128"/>
                <a:gd name="T62" fmla="*/ 329 w 397"/>
                <a:gd name="T63" fmla="*/ 127 h 128"/>
                <a:gd name="T64" fmla="*/ 329 w 397"/>
                <a:gd name="T65" fmla="*/ 78 h 128"/>
                <a:gd name="T66" fmla="*/ 357 w 397"/>
                <a:gd name="T67" fmla="*/ 78 h 128"/>
                <a:gd name="T68" fmla="*/ 397 w 397"/>
                <a:gd name="T69" fmla="*/ 39 h 128"/>
                <a:gd name="T70" fmla="*/ 357 w 397"/>
                <a:gd name="T71" fmla="*/ 1 h 128"/>
                <a:gd name="T72" fmla="*/ 356 w 397"/>
                <a:gd name="T73" fmla="*/ 60 h 128"/>
                <a:gd name="T74" fmla="*/ 329 w 397"/>
                <a:gd name="T75" fmla="*/ 60 h 128"/>
                <a:gd name="T76" fmla="*/ 329 w 397"/>
                <a:gd name="T77" fmla="*/ 18 h 128"/>
                <a:gd name="T78" fmla="*/ 356 w 397"/>
                <a:gd name="T79" fmla="*/ 18 h 128"/>
                <a:gd name="T80" fmla="*/ 378 w 397"/>
                <a:gd name="T81" fmla="*/ 39 h 128"/>
                <a:gd name="T82" fmla="*/ 356 w 397"/>
                <a:gd name="T83" fmla="*/ 60 h 128"/>
                <a:gd name="T84" fmla="*/ 170 w 397"/>
                <a:gd name="T85" fmla="*/ 65 h 128"/>
                <a:gd name="T86" fmla="*/ 147 w 397"/>
                <a:gd name="T87" fmla="*/ 56 h 128"/>
                <a:gd name="T88" fmla="*/ 133 w 397"/>
                <a:gd name="T89" fmla="*/ 54 h 128"/>
                <a:gd name="T90" fmla="*/ 119 w 397"/>
                <a:gd name="T91" fmla="*/ 48 h 128"/>
                <a:gd name="T92" fmla="*/ 114 w 397"/>
                <a:gd name="T93" fmla="*/ 36 h 128"/>
                <a:gd name="T94" fmla="*/ 137 w 397"/>
                <a:gd name="T95" fmla="*/ 16 h 128"/>
                <a:gd name="T96" fmla="*/ 164 w 397"/>
                <a:gd name="T97" fmla="*/ 26 h 128"/>
                <a:gd name="T98" fmla="*/ 176 w 397"/>
                <a:gd name="T99" fmla="*/ 14 h 128"/>
                <a:gd name="T100" fmla="*/ 137 w 397"/>
                <a:gd name="T101" fmla="*/ 0 h 128"/>
                <a:gd name="T102" fmla="*/ 95 w 397"/>
                <a:gd name="T103" fmla="*/ 37 h 128"/>
                <a:gd name="T104" fmla="*/ 105 w 397"/>
                <a:gd name="T105" fmla="*/ 61 h 128"/>
                <a:gd name="T106" fmla="*/ 128 w 397"/>
                <a:gd name="T107" fmla="*/ 71 h 128"/>
                <a:gd name="T108" fmla="*/ 143 w 397"/>
                <a:gd name="T109" fmla="*/ 73 h 128"/>
                <a:gd name="T110" fmla="*/ 157 w 397"/>
                <a:gd name="T111" fmla="*/ 79 h 128"/>
                <a:gd name="T112" fmla="*/ 162 w 397"/>
                <a:gd name="T113" fmla="*/ 92 h 128"/>
                <a:gd name="T114" fmla="*/ 136 w 397"/>
                <a:gd name="T115" fmla="*/ 111 h 128"/>
                <a:gd name="T116" fmla="*/ 104 w 397"/>
                <a:gd name="T117" fmla="*/ 99 h 128"/>
                <a:gd name="T118" fmla="*/ 91 w 397"/>
                <a:gd name="T119" fmla="*/ 112 h 128"/>
                <a:gd name="T120" fmla="*/ 136 w 397"/>
                <a:gd name="T121" fmla="*/ 128 h 128"/>
                <a:gd name="T122" fmla="*/ 181 w 397"/>
                <a:gd name="T123" fmla="*/ 91 h 128"/>
                <a:gd name="T124" fmla="*/ 170 w 397"/>
                <a:gd name="T125" fmla="*/ 6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7" h="128">
                  <a:moveTo>
                    <a:pt x="80" y="110"/>
                  </a:moveTo>
                  <a:cubicBezTo>
                    <a:pt x="19" y="110"/>
                    <a:pt x="19" y="110"/>
                    <a:pt x="19" y="11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80" y="127"/>
                    <a:pt x="80" y="127"/>
                    <a:pt x="80" y="127"/>
                  </a:cubicBezTo>
                  <a:lnTo>
                    <a:pt x="80" y="110"/>
                  </a:lnTo>
                  <a:close/>
                  <a:moveTo>
                    <a:pt x="288" y="89"/>
                  </a:moveTo>
                  <a:cubicBezTo>
                    <a:pt x="269" y="89"/>
                    <a:pt x="269" y="89"/>
                    <a:pt x="269" y="89"/>
                  </a:cubicBezTo>
                  <a:cubicBezTo>
                    <a:pt x="266" y="102"/>
                    <a:pt x="257" y="111"/>
                    <a:pt x="243" y="111"/>
                  </a:cubicBezTo>
                  <a:cubicBezTo>
                    <a:pt x="236" y="111"/>
                    <a:pt x="229" y="108"/>
                    <a:pt x="225" y="103"/>
                  </a:cubicBezTo>
                  <a:cubicBezTo>
                    <a:pt x="218" y="97"/>
                    <a:pt x="217" y="89"/>
                    <a:pt x="217" y="64"/>
                  </a:cubicBezTo>
                  <a:cubicBezTo>
                    <a:pt x="217" y="39"/>
                    <a:pt x="218" y="31"/>
                    <a:pt x="225" y="25"/>
                  </a:cubicBezTo>
                  <a:cubicBezTo>
                    <a:pt x="229" y="20"/>
                    <a:pt x="236" y="17"/>
                    <a:pt x="243" y="17"/>
                  </a:cubicBezTo>
                  <a:cubicBezTo>
                    <a:pt x="257" y="17"/>
                    <a:pt x="265" y="26"/>
                    <a:pt x="26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3" y="13"/>
                    <a:pt x="266" y="0"/>
                    <a:pt x="243" y="0"/>
                  </a:cubicBezTo>
                  <a:cubicBezTo>
                    <a:pt x="230" y="0"/>
                    <a:pt x="219" y="4"/>
                    <a:pt x="210" y="13"/>
                  </a:cubicBezTo>
                  <a:cubicBezTo>
                    <a:pt x="198" y="26"/>
                    <a:pt x="198" y="40"/>
                    <a:pt x="198" y="64"/>
                  </a:cubicBezTo>
                  <a:cubicBezTo>
                    <a:pt x="198" y="88"/>
                    <a:pt x="198" y="102"/>
                    <a:pt x="210" y="115"/>
                  </a:cubicBezTo>
                  <a:cubicBezTo>
                    <a:pt x="219" y="124"/>
                    <a:pt x="230" y="128"/>
                    <a:pt x="243" y="128"/>
                  </a:cubicBezTo>
                  <a:cubicBezTo>
                    <a:pt x="266" y="128"/>
                    <a:pt x="284" y="115"/>
                    <a:pt x="288" y="89"/>
                  </a:cubicBezTo>
                  <a:moveTo>
                    <a:pt x="357" y="1"/>
                  </a:moveTo>
                  <a:cubicBezTo>
                    <a:pt x="310" y="1"/>
                    <a:pt x="310" y="1"/>
                    <a:pt x="310" y="1"/>
                  </a:cubicBezTo>
                  <a:cubicBezTo>
                    <a:pt x="310" y="127"/>
                    <a:pt x="310" y="127"/>
                    <a:pt x="310" y="127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29" y="78"/>
                    <a:pt x="329" y="78"/>
                    <a:pt x="329" y="78"/>
                  </a:cubicBezTo>
                  <a:cubicBezTo>
                    <a:pt x="357" y="78"/>
                    <a:pt x="357" y="78"/>
                    <a:pt x="357" y="78"/>
                  </a:cubicBezTo>
                  <a:cubicBezTo>
                    <a:pt x="382" y="78"/>
                    <a:pt x="397" y="61"/>
                    <a:pt x="397" y="39"/>
                  </a:cubicBezTo>
                  <a:cubicBezTo>
                    <a:pt x="397" y="17"/>
                    <a:pt x="382" y="1"/>
                    <a:pt x="357" y="1"/>
                  </a:cubicBezTo>
                  <a:moveTo>
                    <a:pt x="356" y="60"/>
                  </a:moveTo>
                  <a:cubicBezTo>
                    <a:pt x="329" y="60"/>
                    <a:pt x="329" y="60"/>
                    <a:pt x="329" y="60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56" y="18"/>
                    <a:pt x="356" y="18"/>
                    <a:pt x="356" y="18"/>
                  </a:cubicBezTo>
                  <a:cubicBezTo>
                    <a:pt x="369" y="18"/>
                    <a:pt x="378" y="26"/>
                    <a:pt x="378" y="39"/>
                  </a:cubicBezTo>
                  <a:cubicBezTo>
                    <a:pt x="378" y="52"/>
                    <a:pt x="369" y="60"/>
                    <a:pt x="356" y="60"/>
                  </a:cubicBezTo>
                  <a:moveTo>
                    <a:pt x="170" y="65"/>
                  </a:moveTo>
                  <a:cubicBezTo>
                    <a:pt x="165" y="60"/>
                    <a:pt x="159" y="58"/>
                    <a:pt x="147" y="56"/>
                  </a:cubicBezTo>
                  <a:cubicBezTo>
                    <a:pt x="133" y="54"/>
                    <a:pt x="133" y="54"/>
                    <a:pt x="133" y="54"/>
                  </a:cubicBezTo>
                  <a:cubicBezTo>
                    <a:pt x="127" y="53"/>
                    <a:pt x="122" y="51"/>
                    <a:pt x="119" y="48"/>
                  </a:cubicBezTo>
                  <a:cubicBezTo>
                    <a:pt x="115" y="45"/>
                    <a:pt x="114" y="41"/>
                    <a:pt x="114" y="36"/>
                  </a:cubicBezTo>
                  <a:cubicBezTo>
                    <a:pt x="114" y="25"/>
                    <a:pt x="122" y="16"/>
                    <a:pt x="137" y="16"/>
                  </a:cubicBezTo>
                  <a:cubicBezTo>
                    <a:pt x="147" y="16"/>
                    <a:pt x="156" y="19"/>
                    <a:pt x="164" y="26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65" y="4"/>
                    <a:pt x="154" y="0"/>
                    <a:pt x="137" y="0"/>
                  </a:cubicBezTo>
                  <a:cubicBezTo>
                    <a:pt x="111" y="0"/>
                    <a:pt x="95" y="15"/>
                    <a:pt x="95" y="37"/>
                  </a:cubicBezTo>
                  <a:cubicBezTo>
                    <a:pt x="95" y="47"/>
                    <a:pt x="98" y="55"/>
                    <a:pt x="105" y="61"/>
                  </a:cubicBezTo>
                  <a:cubicBezTo>
                    <a:pt x="110" y="66"/>
                    <a:pt x="118" y="70"/>
                    <a:pt x="128" y="71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50" y="74"/>
                    <a:pt x="154" y="76"/>
                    <a:pt x="157" y="79"/>
                  </a:cubicBezTo>
                  <a:cubicBezTo>
                    <a:pt x="160" y="82"/>
                    <a:pt x="162" y="86"/>
                    <a:pt x="162" y="92"/>
                  </a:cubicBezTo>
                  <a:cubicBezTo>
                    <a:pt x="162" y="104"/>
                    <a:pt x="152" y="111"/>
                    <a:pt x="136" y="111"/>
                  </a:cubicBezTo>
                  <a:cubicBezTo>
                    <a:pt x="123" y="111"/>
                    <a:pt x="113" y="108"/>
                    <a:pt x="104" y="99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103" y="124"/>
                    <a:pt x="117" y="128"/>
                    <a:pt x="136" y="128"/>
                  </a:cubicBezTo>
                  <a:cubicBezTo>
                    <a:pt x="162" y="128"/>
                    <a:pt x="181" y="115"/>
                    <a:pt x="181" y="91"/>
                  </a:cubicBezTo>
                  <a:cubicBezTo>
                    <a:pt x="181" y="80"/>
                    <a:pt x="177" y="71"/>
                    <a:pt x="17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795588" y="1576388"/>
              <a:ext cx="862013" cy="1100138"/>
            </a:xfrm>
            <a:custGeom>
              <a:avLst/>
              <a:gdLst>
                <a:gd name="T0" fmla="*/ 212 w 229"/>
                <a:gd name="T1" fmla="*/ 39 h 290"/>
                <a:gd name="T2" fmla="*/ 228 w 229"/>
                <a:gd name="T3" fmla="*/ 21 h 290"/>
                <a:gd name="T4" fmla="*/ 228 w 229"/>
                <a:gd name="T5" fmla="*/ 19 h 290"/>
                <a:gd name="T6" fmla="*/ 226 w 229"/>
                <a:gd name="T7" fmla="*/ 18 h 290"/>
                <a:gd name="T8" fmla="*/ 216 w 229"/>
                <a:gd name="T9" fmla="*/ 30 h 290"/>
                <a:gd name="T10" fmla="*/ 128 w 229"/>
                <a:gd name="T11" fmla="*/ 121 h 290"/>
                <a:gd name="T12" fmla="*/ 74 w 229"/>
                <a:gd name="T13" fmla="*/ 35 h 290"/>
                <a:gd name="T14" fmla="*/ 46 w 229"/>
                <a:gd name="T15" fmla="*/ 1 h 290"/>
                <a:gd name="T16" fmla="*/ 48 w 229"/>
                <a:gd name="T17" fmla="*/ 7 h 290"/>
                <a:gd name="T18" fmla="*/ 74 w 229"/>
                <a:gd name="T19" fmla="*/ 59 h 290"/>
                <a:gd name="T20" fmla="*/ 101 w 229"/>
                <a:gd name="T21" fmla="*/ 106 h 290"/>
                <a:gd name="T22" fmla="*/ 95 w 229"/>
                <a:gd name="T23" fmla="*/ 117 h 290"/>
                <a:gd name="T24" fmla="*/ 86 w 229"/>
                <a:gd name="T25" fmla="*/ 119 h 290"/>
                <a:gd name="T26" fmla="*/ 81 w 229"/>
                <a:gd name="T27" fmla="*/ 120 h 290"/>
                <a:gd name="T28" fmla="*/ 58 w 229"/>
                <a:gd name="T29" fmla="*/ 119 h 290"/>
                <a:gd name="T30" fmla="*/ 14 w 229"/>
                <a:gd name="T31" fmla="*/ 122 h 290"/>
                <a:gd name="T32" fmla="*/ 13 w 229"/>
                <a:gd name="T33" fmla="*/ 122 h 290"/>
                <a:gd name="T34" fmla="*/ 0 w 229"/>
                <a:gd name="T35" fmla="*/ 123 h 290"/>
                <a:gd name="T36" fmla="*/ 1 w 229"/>
                <a:gd name="T37" fmla="*/ 125 h 290"/>
                <a:gd name="T38" fmla="*/ 43 w 229"/>
                <a:gd name="T39" fmla="*/ 129 h 290"/>
                <a:gd name="T40" fmla="*/ 70 w 229"/>
                <a:gd name="T41" fmla="*/ 203 h 290"/>
                <a:gd name="T42" fmla="*/ 56 w 229"/>
                <a:gd name="T43" fmla="*/ 252 h 290"/>
                <a:gd name="T44" fmla="*/ 57 w 229"/>
                <a:gd name="T45" fmla="*/ 254 h 290"/>
                <a:gd name="T46" fmla="*/ 60 w 229"/>
                <a:gd name="T47" fmla="*/ 250 h 290"/>
                <a:gd name="T48" fmla="*/ 85 w 229"/>
                <a:gd name="T49" fmla="*/ 206 h 290"/>
                <a:gd name="T50" fmla="*/ 110 w 229"/>
                <a:gd name="T51" fmla="*/ 168 h 290"/>
                <a:gd name="T52" fmla="*/ 119 w 229"/>
                <a:gd name="T53" fmla="*/ 152 h 290"/>
                <a:gd name="T54" fmla="*/ 126 w 229"/>
                <a:gd name="T55" fmla="*/ 143 h 290"/>
                <a:gd name="T56" fmla="*/ 176 w 229"/>
                <a:gd name="T57" fmla="*/ 221 h 290"/>
                <a:gd name="T58" fmla="*/ 223 w 229"/>
                <a:gd name="T59" fmla="*/ 289 h 290"/>
                <a:gd name="T60" fmla="*/ 223 w 229"/>
                <a:gd name="T61" fmla="*/ 289 h 290"/>
                <a:gd name="T62" fmla="*/ 224 w 229"/>
                <a:gd name="T63" fmla="*/ 290 h 290"/>
                <a:gd name="T64" fmla="*/ 226 w 229"/>
                <a:gd name="T65" fmla="*/ 287 h 290"/>
                <a:gd name="T66" fmla="*/ 136 w 229"/>
                <a:gd name="T67" fmla="*/ 135 h 290"/>
                <a:gd name="T68" fmla="*/ 143 w 229"/>
                <a:gd name="T69" fmla="*/ 135 h 290"/>
                <a:gd name="T70" fmla="*/ 144 w 229"/>
                <a:gd name="T71" fmla="*/ 132 h 290"/>
                <a:gd name="T72" fmla="*/ 141 w 229"/>
                <a:gd name="T73" fmla="*/ 130 h 290"/>
                <a:gd name="T74" fmla="*/ 151 w 229"/>
                <a:gd name="T75" fmla="*/ 1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290">
                  <a:moveTo>
                    <a:pt x="182" y="76"/>
                  </a:moveTo>
                  <a:cubicBezTo>
                    <a:pt x="192" y="63"/>
                    <a:pt x="202" y="52"/>
                    <a:pt x="212" y="39"/>
                  </a:cubicBezTo>
                  <a:cubicBezTo>
                    <a:pt x="214" y="37"/>
                    <a:pt x="216" y="35"/>
                    <a:pt x="218" y="32"/>
                  </a:cubicBezTo>
                  <a:cubicBezTo>
                    <a:pt x="221" y="29"/>
                    <a:pt x="225" y="25"/>
                    <a:pt x="228" y="21"/>
                  </a:cubicBezTo>
                  <a:cubicBezTo>
                    <a:pt x="228" y="21"/>
                    <a:pt x="229" y="20"/>
                    <a:pt x="229" y="20"/>
                  </a:cubicBezTo>
                  <a:cubicBezTo>
                    <a:pt x="229" y="19"/>
                    <a:pt x="228" y="19"/>
                    <a:pt x="228" y="19"/>
                  </a:cubicBezTo>
                  <a:cubicBezTo>
                    <a:pt x="228" y="19"/>
                    <a:pt x="228" y="18"/>
                    <a:pt x="227" y="18"/>
                  </a:cubicBezTo>
                  <a:cubicBezTo>
                    <a:pt x="227" y="18"/>
                    <a:pt x="226" y="18"/>
                    <a:pt x="226" y="18"/>
                  </a:cubicBezTo>
                  <a:cubicBezTo>
                    <a:pt x="226" y="19"/>
                    <a:pt x="226" y="19"/>
                    <a:pt x="226" y="19"/>
                  </a:cubicBezTo>
                  <a:cubicBezTo>
                    <a:pt x="222" y="22"/>
                    <a:pt x="219" y="26"/>
                    <a:pt x="216" y="30"/>
                  </a:cubicBezTo>
                  <a:cubicBezTo>
                    <a:pt x="200" y="47"/>
                    <a:pt x="184" y="62"/>
                    <a:pt x="167" y="80"/>
                  </a:cubicBezTo>
                  <a:cubicBezTo>
                    <a:pt x="153" y="94"/>
                    <a:pt x="141" y="107"/>
                    <a:pt x="128" y="121"/>
                  </a:cubicBezTo>
                  <a:cubicBezTo>
                    <a:pt x="114" y="97"/>
                    <a:pt x="100" y="73"/>
                    <a:pt x="84" y="48"/>
                  </a:cubicBezTo>
                  <a:cubicBezTo>
                    <a:pt x="81" y="43"/>
                    <a:pt x="77" y="39"/>
                    <a:pt x="74" y="35"/>
                  </a:cubicBezTo>
                  <a:cubicBezTo>
                    <a:pt x="66" y="24"/>
                    <a:pt x="56" y="11"/>
                    <a:pt x="49" y="1"/>
                  </a:cubicBezTo>
                  <a:cubicBezTo>
                    <a:pt x="48" y="1"/>
                    <a:pt x="47" y="0"/>
                    <a:pt x="46" y="1"/>
                  </a:cubicBezTo>
                  <a:cubicBezTo>
                    <a:pt x="46" y="1"/>
                    <a:pt x="45" y="2"/>
                    <a:pt x="46" y="3"/>
                  </a:cubicBezTo>
                  <a:cubicBezTo>
                    <a:pt x="47" y="5"/>
                    <a:pt x="47" y="6"/>
                    <a:pt x="48" y="7"/>
                  </a:cubicBezTo>
                  <a:cubicBezTo>
                    <a:pt x="47" y="8"/>
                    <a:pt x="47" y="9"/>
                    <a:pt x="48" y="9"/>
                  </a:cubicBezTo>
                  <a:cubicBezTo>
                    <a:pt x="59" y="28"/>
                    <a:pt x="66" y="43"/>
                    <a:pt x="74" y="59"/>
                  </a:cubicBezTo>
                  <a:cubicBezTo>
                    <a:pt x="75" y="61"/>
                    <a:pt x="79" y="66"/>
                    <a:pt x="80" y="68"/>
                  </a:cubicBezTo>
                  <a:cubicBezTo>
                    <a:pt x="87" y="80"/>
                    <a:pt x="93" y="93"/>
                    <a:pt x="101" y="106"/>
                  </a:cubicBezTo>
                  <a:cubicBezTo>
                    <a:pt x="104" y="109"/>
                    <a:pt x="108" y="115"/>
                    <a:pt x="111" y="120"/>
                  </a:cubicBezTo>
                  <a:cubicBezTo>
                    <a:pt x="106" y="119"/>
                    <a:pt x="101" y="118"/>
                    <a:pt x="95" y="117"/>
                  </a:cubicBezTo>
                  <a:cubicBezTo>
                    <a:pt x="91" y="118"/>
                    <a:pt x="88" y="119"/>
                    <a:pt x="86" y="119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3" y="120"/>
                    <a:pt x="81" y="120"/>
                  </a:cubicBezTo>
                  <a:cubicBezTo>
                    <a:pt x="77" y="120"/>
                    <a:pt x="70" y="119"/>
                    <a:pt x="61" y="119"/>
                  </a:cubicBezTo>
                  <a:cubicBezTo>
                    <a:pt x="60" y="119"/>
                    <a:pt x="59" y="119"/>
                    <a:pt x="58" y="119"/>
                  </a:cubicBezTo>
                  <a:cubicBezTo>
                    <a:pt x="50" y="119"/>
                    <a:pt x="43" y="120"/>
                    <a:pt x="36" y="121"/>
                  </a:cubicBezTo>
                  <a:cubicBezTo>
                    <a:pt x="29" y="121"/>
                    <a:pt x="22" y="122"/>
                    <a:pt x="14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9" y="122"/>
                    <a:pt x="6" y="122"/>
                    <a:pt x="2" y="121"/>
                  </a:cubicBezTo>
                  <a:cubicBezTo>
                    <a:pt x="1" y="121"/>
                    <a:pt x="0" y="122"/>
                    <a:pt x="0" y="123"/>
                  </a:cubicBezTo>
                  <a:cubicBezTo>
                    <a:pt x="0" y="124"/>
                    <a:pt x="0" y="124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2" y="125"/>
                    <a:pt x="2" y="125"/>
                  </a:cubicBezTo>
                  <a:cubicBezTo>
                    <a:pt x="16" y="127"/>
                    <a:pt x="29" y="128"/>
                    <a:pt x="43" y="129"/>
                  </a:cubicBezTo>
                  <a:cubicBezTo>
                    <a:pt x="69" y="132"/>
                    <a:pt x="91" y="132"/>
                    <a:pt x="116" y="135"/>
                  </a:cubicBezTo>
                  <a:cubicBezTo>
                    <a:pt x="99" y="156"/>
                    <a:pt x="84" y="177"/>
                    <a:pt x="70" y="203"/>
                  </a:cubicBezTo>
                  <a:cubicBezTo>
                    <a:pt x="68" y="208"/>
                    <a:pt x="67" y="213"/>
                    <a:pt x="65" y="216"/>
                  </a:cubicBezTo>
                  <a:cubicBezTo>
                    <a:pt x="61" y="228"/>
                    <a:pt x="57" y="242"/>
                    <a:pt x="56" y="252"/>
                  </a:cubicBezTo>
                  <a:cubicBezTo>
                    <a:pt x="55" y="253"/>
                    <a:pt x="56" y="254"/>
                    <a:pt x="57" y="254"/>
                  </a:cubicBezTo>
                  <a:cubicBezTo>
                    <a:pt x="57" y="254"/>
                    <a:pt x="57" y="254"/>
                    <a:pt x="57" y="254"/>
                  </a:cubicBezTo>
                  <a:cubicBezTo>
                    <a:pt x="58" y="254"/>
                    <a:pt x="58" y="254"/>
                    <a:pt x="59" y="253"/>
                  </a:cubicBezTo>
                  <a:cubicBezTo>
                    <a:pt x="59" y="252"/>
                    <a:pt x="60" y="251"/>
                    <a:pt x="60" y="250"/>
                  </a:cubicBezTo>
                  <a:cubicBezTo>
                    <a:pt x="61" y="250"/>
                    <a:pt x="62" y="249"/>
                    <a:pt x="62" y="249"/>
                  </a:cubicBezTo>
                  <a:cubicBezTo>
                    <a:pt x="68" y="231"/>
                    <a:pt x="77" y="219"/>
                    <a:pt x="85" y="206"/>
                  </a:cubicBezTo>
                  <a:cubicBezTo>
                    <a:pt x="86" y="205"/>
                    <a:pt x="88" y="200"/>
                    <a:pt x="89" y="199"/>
                  </a:cubicBezTo>
                  <a:cubicBezTo>
                    <a:pt x="95" y="189"/>
                    <a:pt x="103" y="180"/>
                    <a:pt x="110" y="168"/>
                  </a:cubicBezTo>
                  <a:cubicBezTo>
                    <a:pt x="114" y="162"/>
                    <a:pt x="115" y="158"/>
                    <a:pt x="119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2"/>
                    <a:pt x="119" y="152"/>
                    <a:pt x="119" y="151"/>
                  </a:cubicBezTo>
                  <a:cubicBezTo>
                    <a:pt x="121" y="149"/>
                    <a:pt x="123" y="146"/>
                    <a:pt x="126" y="143"/>
                  </a:cubicBezTo>
                  <a:cubicBezTo>
                    <a:pt x="130" y="149"/>
                    <a:pt x="136" y="159"/>
                    <a:pt x="144" y="173"/>
                  </a:cubicBezTo>
                  <a:cubicBezTo>
                    <a:pt x="154" y="190"/>
                    <a:pt x="167" y="207"/>
                    <a:pt x="176" y="221"/>
                  </a:cubicBezTo>
                  <a:cubicBezTo>
                    <a:pt x="187" y="236"/>
                    <a:pt x="197" y="250"/>
                    <a:pt x="208" y="265"/>
                  </a:cubicBezTo>
                  <a:cubicBezTo>
                    <a:pt x="213" y="273"/>
                    <a:pt x="218" y="281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4" y="290"/>
                    <a:pt x="224" y="290"/>
                  </a:cubicBezTo>
                  <a:cubicBezTo>
                    <a:pt x="225" y="290"/>
                    <a:pt x="225" y="290"/>
                    <a:pt x="225" y="289"/>
                  </a:cubicBezTo>
                  <a:cubicBezTo>
                    <a:pt x="226" y="289"/>
                    <a:pt x="226" y="288"/>
                    <a:pt x="226" y="287"/>
                  </a:cubicBezTo>
                  <a:cubicBezTo>
                    <a:pt x="208" y="258"/>
                    <a:pt x="192" y="233"/>
                    <a:pt x="175" y="203"/>
                  </a:cubicBezTo>
                  <a:cubicBezTo>
                    <a:pt x="162" y="180"/>
                    <a:pt x="149" y="157"/>
                    <a:pt x="136" y="135"/>
                  </a:cubicBezTo>
                  <a:cubicBezTo>
                    <a:pt x="137" y="135"/>
                    <a:pt x="138" y="135"/>
                    <a:pt x="139" y="135"/>
                  </a:cubicBezTo>
                  <a:cubicBezTo>
                    <a:pt x="140" y="135"/>
                    <a:pt x="142" y="135"/>
                    <a:pt x="143" y="135"/>
                  </a:cubicBezTo>
                  <a:cubicBezTo>
                    <a:pt x="144" y="135"/>
                    <a:pt x="145" y="134"/>
                    <a:pt x="145" y="134"/>
                  </a:cubicBezTo>
                  <a:cubicBezTo>
                    <a:pt x="145" y="133"/>
                    <a:pt x="145" y="132"/>
                    <a:pt x="144" y="132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0"/>
                    <a:pt x="142" y="130"/>
                    <a:pt x="141" y="130"/>
                  </a:cubicBezTo>
                  <a:cubicBezTo>
                    <a:pt x="140" y="129"/>
                    <a:pt x="139" y="129"/>
                    <a:pt x="138" y="128"/>
                  </a:cubicBezTo>
                  <a:cubicBezTo>
                    <a:pt x="142" y="124"/>
                    <a:pt x="146" y="119"/>
                    <a:pt x="151" y="114"/>
                  </a:cubicBezTo>
                  <a:cubicBezTo>
                    <a:pt x="162" y="102"/>
                    <a:pt x="173" y="87"/>
                    <a:pt x="182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800100" y="2171700"/>
              <a:ext cx="1493838" cy="273050"/>
            </a:xfrm>
            <a:custGeom>
              <a:avLst/>
              <a:gdLst>
                <a:gd name="T0" fmla="*/ 44 w 397"/>
                <a:gd name="T1" fmla="*/ 71 h 72"/>
                <a:gd name="T2" fmla="*/ 10 w 397"/>
                <a:gd name="T3" fmla="*/ 62 h 72"/>
                <a:gd name="T4" fmla="*/ 39 w 397"/>
                <a:gd name="T5" fmla="*/ 41 h 72"/>
                <a:gd name="T6" fmla="*/ 10 w 397"/>
                <a:gd name="T7" fmla="*/ 31 h 72"/>
                <a:gd name="T8" fmla="*/ 44 w 397"/>
                <a:gd name="T9" fmla="*/ 11 h 72"/>
                <a:gd name="T10" fmla="*/ 0 w 397"/>
                <a:gd name="T11" fmla="*/ 1 h 72"/>
                <a:gd name="T12" fmla="*/ 105 w 397"/>
                <a:gd name="T13" fmla="*/ 47 h 72"/>
                <a:gd name="T14" fmla="*/ 76 w 397"/>
                <a:gd name="T15" fmla="*/ 47 h 72"/>
                <a:gd name="T16" fmla="*/ 65 w 397"/>
                <a:gd name="T17" fmla="*/ 1 h 72"/>
                <a:gd name="T18" fmla="*/ 90 w 397"/>
                <a:gd name="T19" fmla="*/ 72 h 72"/>
                <a:gd name="T20" fmla="*/ 115 w 397"/>
                <a:gd name="T21" fmla="*/ 1 h 72"/>
                <a:gd name="T22" fmla="*/ 105 w 397"/>
                <a:gd name="T23" fmla="*/ 47 h 72"/>
                <a:gd name="T24" fmla="*/ 167 w 397"/>
                <a:gd name="T25" fmla="*/ 1 h 72"/>
                <a:gd name="T26" fmla="*/ 140 w 397"/>
                <a:gd name="T27" fmla="*/ 71 h 72"/>
                <a:gd name="T28" fmla="*/ 151 w 397"/>
                <a:gd name="T29" fmla="*/ 42 h 72"/>
                <a:gd name="T30" fmla="*/ 179 w 397"/>
                <a:gd name="T31" fmla="*/ 71 h 72"/>
                <a:gd name="T32" fmla="*/ 175 w 397"/>
                <a:gd name="T33" fmla="*/ 40 h 72"/>
                <a:gd name="T34" fmla="*/ 151 w 397"/>
                <a:gd name="T35" fmla="*/ 33 h 72"/>
                <a:gd name="T36" fmla="*/ 167 w 397"/>
                <a:gd name="T37" fmla="*/ 11 h 72"/>
                <a:gd name="T38" fmla="*/ 167 w 397"/>
                <a:gd name="T39" fmla="*/ 33 h 72"/>
                <a:gd name="T40" fmla="*/ 353 w 397"/>
                <a:gd name="T41" fmla="*/ 71 h 72"/>
                <a:gd name="T42" fmla="*/ 397 w 397"/>
                <a:gd name="T43" fmla="*/ 62 h 72"/>
                <a:gd name="T44" fmla="*/ 363 w 397"/>
                <a:gd name="T45" fmla="*/ 41 h 72"/>
                <a:gd name="T46" fmla="*/ 392 w 397"/>
                <a:gd name="T47" fmla="*/ 31 h 72"/>
                <a:gd name="T48" fmla="*/ 363 w 397"/>
                <a:gd name="T49" fmla="*/ 11 h 72"/>
                <a:gd name="T50" fmla="*/ 397 w 397"/>
                <a:gd name="T51" fmla="*/ 1 h 72"/>
                <a:gd name="T52" fmla="*/ 353 w 397"/>
                <a:gd name="T53" fmla="*/ 71 h 72"/>
                <a:gd name="T54" fmla="*/ 283 w 397"/>
                <a:gd name="T55" fmla="*/ 1 h 72"/>
                <a:gd name="T56" fmla="*/ 294 w 397"/>
                <a:gd name="T57" fmla="*/ 71 h 72"/>
                <a:gd name="T58" fmla="*/ 310 w 397"/>
                <a:gd name="T59" fmla="*/ 44 h 72"/>
                <a:gd name="T60" fmla="*/ 310 w 397"/>
                <a:gd name="T61" fmla="*/ 1 h 72"/>
                <a:gd name="T62" fmla="*/ 294 w 397"/>
                <a:gd name="T63" fmla="*/ 34 h 72"/>
                <a:gd name="T64" fmla="*/ 309 w 397"/>
                <a:gd name="T65" fmla="*/ 11 h 72"/>
                <a:gd name="T66" fmla="*/ 309 w 397"/>
                <a:gd name="T67" fmla="*/ 34 h 72"/>
                <a:gd name="T68" fmla="*/ 217 w 397"/>
                <a:gd name="T69" fmla="*/ 8 h 72"/>
                <a:gd name="T70" fmla="*/ 217 w 397"/>
                <a:gd name="T71" fmla="*/ 65 h 72"/>
                <a:gd name="T72" fmla="*/ 253 w 397"/>
                <a:gd name="T73" fmla="*/ 65 h 72"/>
                <a:gd name="T74" fmla="*/ 253 w 397"/>
                <a:gd name="T75" fmla="*/ 8 h 72"/>
                <a:gd name="T76" fmla="*/ 245 w 397"/>
                <a:gd name="T77" fmla="*/ 58 h 72"/>
                <a:gd name="T78" fmla="*/ 224 w 397"/>
                <a:gd name="T79" fmla="*/ 58 h 72"/>
                <a:gd name="T80" fmla="*/ 224 w 397"/>
                <a:gd name="T81" fmla="*/ 14 h 72"/>
                <a:gd name="T82" fmla="*/ 245 w 397"/>
                <a:gd name="T83" fmla="*/ 14 h 72"/>
                <a:gd name="T84" fmla="*/ 245 w 397"/>
                <a:gd name="T8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2">
                  <a:moveTo>
                    <a:pt x="0" y="71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1"/>
                  </a:lnTo>
                  <a:close/>
                  <a:moveTo>
                    <a:pt x="105" y="47"/>
                  </a:moveTo>
                  <a:cubicBezTo>
                    <a:pt x="105" y="57"/>
                    <a:pt x="99" y="62"/>
                    <a:pt x="90" y="62"/>
                  </a:cubicBezTo>
                  <a:cubicBezTo>
                    <a:pt x="82" y="62"/>
                    <a:pt x="76" y="57"/>
                    <a:pt x="76" y="47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62"/>
                    <a:pt x="76" y="72"/>
                    <a:pt x="90" y="72"/>
                  </a:cubicBezTo>
                  <a:cubicBezTo>
                    <a:pt x="105" y="72"/>
                    <a:pt x="115" y="62"/>
                    <a:pt x="115" y="48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05" y="1"/>
                    <a:pt x="105" y="1"/>
                    <a:pt x="105" y="1"/>
                  </a:cubicBezTo>
                  <a:lnTo>
                    <a:pt x="105" y="47"/>
                  </a:lnTo>
                  <a:close/>
                  <a:moveTo>
                    <a:pt x="189" y="22"/>
                  </a:moveTo>
                  <a:cubicBezTo>
                    <a:pt x="189" y="10"/>
                    <a:pt x="181" y="1"/>
                    <a:pt x="167" y="1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83" y="38"/>
                    <a:pt x="189" y="32"/>
                    <a:pt x="189" y="22"/>
                  </a:cubicBezTo>
                  <a:moveTo>
                    <a:pt x="151" y="33"/>
                  </a:moveTo>
                  <a:cubicBezTo>
                    <a:pt x="151" y="11"/>
                    <a:pt x="151" y="11"/>
                    <a:pt x="151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74" y="11"/>
                    <a:pt x="178" y="15"/>
                    <a:pt x="178" y="22"/>
                  </a:cubicBezTo>
                  <a:cubicBezTo>
                    <a:pt x="178" y="29"/>
                    <a:pt x="174" y="33"/>
                    <a:pt x="167" y="33"/>
                  </a:cubicBezTo>
                  <a:lnTo>
                    <a:pt x="151" y="33"/>
                  </a:lnTo>
                  <a:close/>
                  <a:moveTo>
                    <a:pt x="353" y="71"/>
                  </a:moveTo>
                  <a:cubicBezTo>
                    <a:pt x="397" y="71"/>
                    <a:pt x="397" y="71"/>
                    <a:pt x="397" y="71"/>
                  </a:cubicBezTo>
                  <a:cubicBezTo>
                    <a:pt x="397" y="62"/>
                    <a:pt x="397" y="62"/>
                    <a:pt x="397" y="62"/>
                  </a:cubicBezTo>
                  <a:cubicBezTo>
                    <a:pt x="363" y="62"/>
                    <a:pt x="363" y="62"/>
                    <a:pt x="363" y="6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92" y="41"/>
                    <a:pt x="392" y="41"/>
                    <a:pt x="392" y="41"/>
                  </a:cubicBezTo>
                  <a:cubicBezTo>
                    <a:pt x="392" y="31"/>
                    <a:pt x="392" y="31"/>
                    <a:pt x="392" y="31"/>
                  </a:cubicBezTo>
                  <a:cubicBezTo>
                    <a:pt x="363" y="31"/>
                    <a:pt x="363" y="31"/>
                    <a:pt x="363" y="31"/>
                  </a:cubicBezTo>
                  <a:cubicBezTo>
                    <a:pt x="363" y="11"/>
                    <a:pt x="363" y="11"/>
                    <a:pt x="363" y="11"/>
                  </a:cubicBezTo>
                  <a:cubicBezTo>
                    <a:pt x="397" y="11"/>
                    <a:pt x="397" y="11"/>
                    <a:pt x="397" y="11"/>
                  </a:cubicBezTo>
                  <a:cubicBezTo>
                    <a:pt x="397" y="1"/>
                    <a:pt x="397" y="1"/>
                    <a:pt x="397" y="1"/>
                  </a:cubicBezTo>
                  <a:cubicBezTo>
                    <a:pt x="353" y="1"/>
                    <a:pt x="353" y="1"/>
                    <a:pt x="353" y="1"/>
                  </a:cubicBezTo>
                  <a:lnTo>
                    <a:pt x="353" y="71"/>
                  </a:lnTo>
                  <a:close/>
                  <a:moveTo>
                    <a:pt x="310" y="1"/>
                  </a:moveTo>
                  <a:cubicBezTo>
                    <a:pt x="283" y="1"/>
                    <a:pt x="283" y="1"/>
                    <a:pt x="283" y="1"/>
                  </a:cubicBezTo>
                  <a:cubicBezTo>
                    <a:pt x="283" y="71"/>
                    <a:pt x="283" y="71"/>
                    <a:pt x="28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44"/>
                    <a:pt x="294" y="44"/>
                    <a:pt x="294" y="44"/>
                  </a:cubicBezTo>
                  <a:cubicBezTo>
                    <a:pt x="310" y="44"/>
                    <a:pt x="310" y="44"/>
                    <a:pt x="310" y="44"/>
                  </a:cubicBezTo>
                  <a:cubicBezTo>
                    <a:pt x="323" y="44"/>
                    <a:pt x="332" y="35"/>
                    <a:pt x="332" y="22"/>
                  </a:cubicBezTo>
                  <a:cubicBezTo>
                    <a:pt x="332" y="10"/>
                    <a:pt x="323" y="1"/>
                    <a:pt x="310" y="1"/>
                  </a:cubicBezTo>
                  <a:moveTo>
                    <a:pt x="309" y="34"/>
                  </a:moveTo>
                  <a:cubicBezTo>
                    <a:pt x="294" y="34"/>
                    <a:pt x="294" y="34"/>
                    <a:pt x="294" y="34"/>
                  </a:cubicBezTo>
                  <a:cubicBezTo>
                    <a:pt x="294" y="11"/>
                    <a:pt x="294" y="11"/>
                    <a:pt x="294" y="11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7" y="11"/>
                    <a:pt x="322" y="15"/>
                    <a:pt x="322" y="22"/>
                  </a:cubicBezTo>
                  <a:cubicBezTo>
                    <a:pt x="322" y="30"/>
                    <a:pt x="317" y="34"/>
                    <a:pt x="309" y="34"/>
                  </a:cubicBezTo>
                  <a:moveTo>
                    <a:pt x="235" y="0"/>
                  </a:moveTo>
                  <a:cubicBezTo>
                    <a:pt x="227" y="0"/>
                    <a:pt x="221" y="3"/>
                    <a:pt x="217" y="8"/>
                  </a:cubicBezTo>
                  <a:cubicBezTo>
                    <a:pt x="210" y="15"/>
                    <a:pt x="210" y="23"/>
                    <a:pt x="210" y="36"/>
                  </a:cubicBezTo>
                  <a:cubicBezTo>
                    <a:pt x="210" y="50"/>
                    <a:pt x="210" y="58"/>
                    <a:pt x="217" y="65"/>
                  </a:cubicBezTo>
                  <a:cubicBezTo>
                    <a:pt x="221" y="69"/>
                    <a:pt x="227" y="72"/>
                    <a:pt x="235" y="72"/>
                  </a:cubicBezTo>
                  <a:cubicBezTo>
                    <a:pt x="242" y="72"/>
                    <a:pt x="248" y="69"/>
                    <a:pt x="253" y="65"/>
                  </a:cubicBezTo>
                  <a:cubicBezTo>
                    <a:pt x="260" y="58"/>
                    <a:pt x="260" y="50"/>
                    <a:pt x="260" y="36"/>
                  </a:cubicBezTo>
                  <a:cubicBezTo>
                    <a:pt x="260" y="23"/>
                    <a:pt x="260" y="15"/>
                    <a:pt x="253" y="8"/>
                  </a:cubicBezTo>
                  <a:cubicBezTo>
                    <a:pt x="248" y="3"/>
                    <a:pt x="242" y="0"/>
                    <a:pt x="235" y="0"/>
                  </a:cubicBezTo>
                  <a:moveTo>
                    <a:pt x="245" y="58"/>
                  </a:moveTo>
                  <a:cubicBezTo>
                    <a:pt x="243" y="61"/>
                    <a:pt x="239" y="62"/>
                    <a:pt x="235" y="62"/>
                  </a:cubicBezTo>
                  <a:cubicBezTo>
                    <a:pt x="231" y="62"/>
                    <a:pt x="227" y="61"/>
                    <a:pt x="224" y="58"/>
                  </a:cubicBezTo>
                  <a:cubicBezTo>
                    <a:pt x="221" y="54"/>
                    <a:pt x="220" y="50"/>
                    <a:pt x="220" y="36"/>
                  </a:cubicBezTo>
                  <a:cubicBezTo>
                    <a:pt x="220" y="22"/>
                    <a:pt x="221" y="18"/>
                    <a:pt x="224" y="14"/>
                  </a:cubicBezTo>
                  <a:cubicBezTo>
                    <a:pt x="227" y="12"/>
                    <a:pt x="231" y="10"/>
                    <a:pt x="235" y="10"/>
                  </a:cubicBezTo>
                  <a:cubicBezTo>
                    <a:pt x="239" y="10"/>
                    <a:pt x="243" y="12"/>
                    <a:pt x="245" y="14"/>
                  </a:cubicBezTo>
                  <a:cubicBezTo>
                    <a:pt x="249" y="18"/>
                    <a:pt x="249" y="22"/>
                    <a:pt x="249" y="36"/>
                  </a:cubicBezTo>
                  <a:cubicBezTo>
                    <a:pt x="249" y="50"/>
                    <a:pt x="249" y="54"/>
                    <a:pt x="245" y="5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815975" y="2547938"/>
              <a:ext cx="1466850" cy="120650"/>
            </a:xfrm>
            <a:custGeom>
              <a:avLst/>
              <a:gdLst>
                <a:gd name="T0" fmla="*/ 0 w 390"/>
                <a:gd name="T1" fmla="*/ 0 h 32"/>
                <a:gd name="T2" fmla="*/ 21 w 390"/>
                <a:gd name="T3" fmla="*/ 23 h 32"/>
                <a:gd name="T4" fmla="*/ 3 w 390"/>
                <a:gd name="T5" fmla="*/ 13 h 32"/>
                <a:gd name="T6" fmla="*/ 16 w 390"/>
                <a:gd name="T7" fmla="*/ 8 h 32"/>
                <a:gd name="T8" fmla="*/ 12 w 390"/>
                <a:gd name="T9" fmla="*/ 16 h 32"/>
                <a:gd name="T10" fmla="*/ 3 w 390"/>
                <a:gd name="T11" fmla="*/ 28 h 32"/>
                <a:gd name="T12" fmla="*/ 38 w 390"/>
                <a:gd name="T13" fmla="*/ 29 h 32"/>
                <a:gd name="T14" fmla="*/ 28 w 390"/>
                <a:gd name="T15" fmla="*/ 0 h 32"/>
                <a:gd name="T16" fmla="*/ 49 w 390"/>
                <a:gd name="T17" fmla="*/ 21 h 32"/>
                <a:gd name="T18" fmla="*/ 46 w 390"/>
                <a:gd name="T19" fmla="*/ 21 h 32"/>
                <a:gd name="T20" fmla="*/ 56 w 390"/>
                <a:gd name="T21" fmla="*/ 22 h 32"/>
                <a:gd name="T22" fmla="*/ 69 w 390"/>
                <a:gd name="T23" fmla="*/ 14 h 32"/>
                <a:gd name="T24" fmla="*/ 66 w 390"/>
                <a:gd name="T25" fmla="*/ 3 h 32"/>
                <a:gd name="T26" fmla="*/ 66 w 390"/>
                <a:gd name="T27" fmla="*/ 0 h 32"/>
                <a:gd name="T28" fmla="*/ 68 w 390"/>
                <a:gd name="T29" fmla="*/ 17 h 32"/>
                <a:gd name="T30" fmla="*/ 59 w 390"/>
                <a:gd name="T31" fmla="*/ 22 h 32"/>
                <a:gd name="T32" fmla="*/ 84 w 390"/>
                <a:gd name="T33" fmla="*/ 31 h 32"/>
                <a:gd name="T34" fmla="*/ 118 w 390"/>
                <a:gd name="T35" fmla="*/ 31 h 32"/>
                <a:gd name="T36" fmla="*/ 115 w 390"/>
                <a:gd name="T37" fmla="*/ 26 h 32"/>
                <a:gd name="T38" fmla="*/ 96 w 390"/>
                <a:gd name="T39" fmla="*/ 31 h 32"/>
                <a:gd name="T40" fmla="*/ 115 w 390"/>
                <a:gd name="T41" fmla="*/ 31 h 32"/>
                <a:gd name="T42" fmla="*/ 127 w 390"/>
                <a:gd name="T43" fmla="*/ 31 h 32"/>
                <a:gd name="T44" fmla="*/ 130 w 390"/>
                <a:gd name="T45" fmla="*/ 28 h 32"/>
                <a:gd name="T46" fmla="*/ 143 w 390"/>
                <a:gd name="T47" fmla="*/ 15 h 32"/>
                <a:gd name="T48" fmla="*/ 144 w 390"/>
                <a:gd name="T49" fmla="*/ 3 h 32"/>
                <a:gd name="T50" fmla="*/ 153 w 390"/>
                <a:gd name="T51" fmla="*/ 22 h 32"/>
                <a:gd name="T52" fmla="*/ 170 w 390"/>
                <a:gd name="T53" fmla="*/ 24 h 32"/>
                <a:gd name="T54" fmla="*/ 153 w 390"/>
                <a:gd name="T55" fmla="*/ 8 h 32"/>
                <a:gd name="T56" fmla="*/ 169 w 390"/>
                <a:gd name="T57" fmla="*/ 9 h 32"/>
                <a:gd name="T58" fmla="*/ 157 w 390"/>
                <a:gd name="T59" fmla="*/ 16 h 32"/>
                <a:gd name="T60" fmla="*/ 160 w 390"/>
                <a:gd name="T61" fmla="*/ 29 h 32"/>
                <a:gd name="T62" fmla="*/ 175 w 390"/>
                <a:gd name="T63" fmla="*/ 22 h 32"/>
                <a:gd name="T64" fmla="*/ 188 w 390"/>
                <a:gd name="T65" fmla="*/ 14 h 32"/>
                <a:gd name="T66" fmla="*/ 185 w 390"/>
                <a:gd name="T67" fmla="*/ 3 h 32"/>
                <a:gd name="T68" fmla="*/ 185 w 390"/>
                <a:gd name="T69" fmla="*/ 0 h 32"/>
                <a:gd name="T70" fmla="*/ 187 w 390"/>
                <a:gd name="T71" fmla="*/ 17 h 32"/>
                <a:gd name="T72" fmla="*/ 178 w 390"/>
                <a:gd name="T73" fmla="*/ 22 h 32"/>
                <a:gd name="T74" fmla="*/ 223 w 390"/>
                <a:gd name="T75" fmla="*/ 32 h 32"/>
                <a:gd name="T76" fmla="*/ 221 w 390"/>
                <a:gd name="T77" fmla="*/ 13 h 32"/>
                <a:gd name="T78" fmla="*/ 230 w 390"/>
                <a:gd name="T79" fmla="*/ 9 h 32"/>
                <a:gd name="T80" fmla="*/ 213 w 390"/>
                <a:gd name="T81" fmla="*/ 8 h 32"/>
                <a:gd name="T82" fmla="*/ 231 w 390"/>
                <a:gd name="T83" fmla="*/ 24 h 32"/>
                <a:gd name="T84" fmla="*/ 262 w 390"/>
                <a:gd name="T85" fmla="*/ 25 h 32"/>
                <a:gd name="T86" fmla="*/ 254 w 390"/>
                <a:gd name="T87" fmla="*/ 3 h 32"/>
                <a:gd name="T88" fmla="*/ 254 w 390"/>
                <a:gd name="T89" fmla="*/ 0 h 32"/>
                <a:gd name="T90" fmla="*/ 264 w 390"/>
                <a:gd name="T91" fmla="*/ 27 h 32"/>
                <a:gd name="T92" fmla="*/ 290 w 390"/>
                <a:gd name="T93" fmla="*/ 0 h 32"/>
                <a:gd name="T94" fmla="*/ 274 w 390"/>
                <a:gd name="T95" fmla="*/ 0 h 32"/>
                <a:gd name="T96" fmla="*/ 274 w 390"/>
                <a:gd name="T97" fmla="*/ 31 h 32"/>
                <a:gd name="T98" fmla="*/ 290 w 390"/>
                <a:gd name="T99" fmla="*/ 31 h 32"/>
                <a:gd name="T100" fmla="*/ 301 w 390"/>
                <a:gd name="T101" fmla="*/ 16 h 32"/>
                <a:gd name="T102" fmla="*/ 316 w 390"/>
                <a:gd name="T103" fmla="*/ 0 h 32"/>
                <a:gd name="T104" fmla="*/ 316 w 390"/>
                <a:gd name="T105" fmla="*/ 3 h 32"/>
                <a:gd name="T106" fmla="*/ 303 w 390"/>
                <a:gd name="T107" fmla="*/ 16 h 32"/>
                <a:gd name="T108" fmla="*/ 367 w 390"/>
                <a:gd name="T109" fmla="*/ 16 h 32"/>
                <a:gd name="T110" fmla="*/ 339 w 390"/>
                <a:gd name="T111" fmla="*/ 16 h 32"/>
                <a:gd name="T112" fmla="*/ 352 w 390"/>
                <a:gd name="T113" fmla="*/ 29 h 32"/>
                <a:gd name="T114" fmla="*/ 374 w 390"/>
                <a:gd name="T115" fmla="*/ 31 h 32"/>
                <a:gd name="T116" fmla="*/ 377 w 390"/>
                <a:gd name="T11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32">
                  <a:moveTo>
                    <a:pt x="19" y="8"/>
                  </a:moveTo>
                  <a:cubicBezTo>
                    <a:pt x="19" y="3"/>
                    <a:pt x="16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8" y="31"/>
                    <a:pt x="21" y="27"/>
                    <a:pt x="21" y="23"/>
                  </a:cubicBezTo>
                  <a:cubicBezTo>
                    <a:pt x="21" y="19"/>
                    <a:pt x="18" y="15"/>
                    <a:pt x="15" y="15"/>
                  </a:cubicBezTo>
                  <a:cubicBezTo>
                    <a:pt x="18" y="14"/>
                    <a:pt x="19" y="11"/>
                    <a:pt x="19" y="8"/>
                  </a:cubicBezTo>
                  <a:moveTo>
                    <a:pt x="3" y="1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3"/>
                    <a:pt x="16" y="5"/>
                    <a:pt x="16" y="8"/>
                  </a:cubicBezTo>
                  <a:cubicBezTo>
                    <a:pt x="16" y="11"/>
                    <a:pt x="15" y="13"/>
                    <a:pt x="12" y="13"/>
                  </a:cubicBezTo>
                  <a:lnTo>
                    <a:pt x="3" y="13"/>
                  </a:lnTo>
                  <a:close/>
                  <a:moveTo>
                    <a:pt x="12" y="16"/>
                  </a:moveTo>
                  <a:cubicBezTo>
                    <a:pt x="15" y="16"/>
                    <a:pt x="18" y="20"/>
                    <a:pt x="18" y="23"/>
                  </a:cubicBezTo>
                  <a:cubicBezTo>
                    <a:pt x="18" y="26"/>
                    <a:pt x="16" y="28"/>
                    <a:pt x="1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16"/>
                    <a:pt x="3" y="16"/>
                    <a:pt x="3" y="16"/>
                  </a:cubicBezTo>
                  <a:lnTo>
                    <a:pt x="12" y="16"/>
                  </a:lnTo>
                  <a:close/>
                  <a:moveTo>
                    <a:pt x="38" y="29"/>
                  </a:moveTo>
                  <a:cubicBezTo>
                    <a:pt x="34" y="29"/>
                    <a:pt x="31" y="26"/>
                    <a:pt x="31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7"/>
                    <a:pt x="33" y="32"/>
                    <a:pt x="38" y="32"/>
                  </a:cubicBezTo>
                  <a:cubicBezTo>
                    <a:pt x="44" y="32"/>
                    <a:pt x="49" y="27"/>
                    <a:pt x="49" y="2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6"/>
                    <a:pt x="43" y="29"/>
                    <a:pt x="38" y="29"/>
                  </a:cubicBezTo>
                  <a:moveTo>
                    <a:pt x="59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7"/>
                    <a:pt x="60" y="32"/>
                    <a:pt x="66" y="32"/>
                  </a:cubicBezTo>
                  <a:cubicBezTo>
                    <a:pt x="73" y="32"/>
                    <a:pt x="76" y="28"/>
                    <a:pt x="77" y="24"/>
                  </a:cubicBezTo>
                  <a:cubicBezTo>
                    <a:pt x="78" y="18"/>
                    <a:pt x="74" y="15"/>
                    <a:pt x="69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0" y="12"/>
                    <a:pt x="60" y="10"/>
                    <a:pt x="60" y="8"/>
                  </a:cubicBezTo>
                  <a:cubicBezTo>
                    <a:pt x="60" y="5"/>
                    <a:pt x="63" y="3"/>
                    <a:pt x="66" y="3"/>
                  </a:cubicBezTo>
                  <a:cubicBezTo>
                    <a:pt x="70" y="3"/>
                    <a:pt x="73" y="5"/>
                    <a:pt x="73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2" y="0"/>
                    <a:pt x="66" y="0"/>
                  </a:cubicBezTo>
                  <a:cubicBezTo>
                    <a:pt x="61" y="0"/>
                    <a:pt x="57" y="3"/>
                    <a:pt x="57" y="8"/>
                  </a:cubicBezTo>
                  <a:cubicBezTo>
                    <a:pt x="57" y="11"/>
                    <a:pt x="58" y="15"/>
                    <a:pt x="64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1" y="18"/>
                    <a:pt x="74" y="20"/>
                    <a:pt x="74" y="24"/>
                  </a:cubicBezTo>
                  <a:cubicBezTo>
                    <a:pt x="73" y="26"/>
                    <a:pt x="71" y="29"/>
                    <a:pt x="66" y="29"/>
                  </a:cubicBezTo>
                  <a:cubicBezTo>
                    <a:pt x="62" y="29"/>
                    <a:pt x="59" y="25"/>
                    <a:pt x="59" y="22"/>
                  </a:cubicBezTo>
                  <a:moveTo>
                    <a:pt x="8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7" y="31"/>
                    <a:pt x="87" y="31"/>
                    <a:pt x="87" y="31"/>
                  </a:cubicBezTo>
                  <a:lnTo>
                    <a:pt x="87" y="0"/>
                  </a:lnTo>
                  <a:close/>
                  <a:moveTo>
                    <a:pt x="118" y="31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18" y="31"/>
                  </a:lnTo>
                  <a:close/>
                  <a:moveTo>
                    <a:pt x="127" y="0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127" y="0"/>
                  </a:lnTo>
                  <a:close/>
                  <a:moveTo>
                    <a:pt x="153" y="22"/>
                  </a:moveTo>
                  <a:cubicBezTo>
                    <a:pt x="150" y="22"/>
                    <a:pt x="150" y="22"/>
                    <a:pt x="150" y="22"/>
                  </a:cubicBezTo>
                  <a:cubicBezTo>
                    <a:pt x="150" y="27"/>
                    <a:pt x="154" y="32"/>
                    <a:pt x="160" y="32"/>
                  </a:cubicBezTo>
                  <a:cubicBezTo>
                    <a:pt x="166" y="32"/>
                    <a:pt x="169" y="28"/>
                    <a:pt x="170" y="24"/>
                  </a:cubicBezTo>
                  <a:cubicBezTo>
                    <a:pt x="171" y="18"/>
                    <a:pt x="167" y="15"/>
                    <a:pt x="162" y="14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3" y="12"/>
                    <a:pt x="153" y="10"/>
                    <a:pt x="153" y="8"/>
                  </a:cubicBezTo>
                  <a:cubicBezTo>
                    <a:pt x="153" y="5"/>
                    <a:pt x="156" y="3"/>
                    <a:pt x="160" y="3"/>
                  </a:cubicBezTo>
                  <a:cubicBezTo>
                    <a:pt x="163" y="3"/>
                    <a:pt x="166" y="5"/>
                    <a:pt x="166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3"/>
                    <a:pt x="165" y="0"/>
                    <a:pt x="160" y="0"/>
                  </a:cubicBezTo>
                  <a:cubicBezTo>
                    <a:pt x="155" y="0"/>
                    <a:pt x="150" y="3"/>
                    <a:pt x="150" y="8"/>
                  </a:cubicBezTo>
                  <a:cubicBezTo>
                    <a:pt x="150" y="11"/>
                    <a:pt x="151" y="15"/>
                    <a:pt x="157" y="16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5" y="18"/>
                    <a:pt x="168" y="20"/>
                    <a:pt x="167" y="24"/>
                  </a:cubicBezTo>
                  <a:cubicBezTo>
                    <a:pt x="167" y="26"/>
                    <a:pt x="164" y="29"/>
                    <a:pt x="160" y="29"/>
                  </a:cubicBezTo>
                  <a:cubicBezTo>
                    <a:pt x="155" y="29"/>
                    <a:pt x="153" y="25"/>
                    <a:pt x="153" y="22"/>
                  </a:cubicBezTo>
                  <a:moveTo>
                    <a:pt x="178" y="22"/>
                  </a:moveTo>
                  <a:cubicBezTo>
                    <a:pt x="175" y="22"/>
                    <a:pt x="175" y="22"/>
                    <a:pt x="175" y="22"/>
                  </a:cubicBezTo>
                  <a:cubicBezTo>
                    <a:pt x="175" y="27"/>
                    <a:pt x="179" y="32"/>
                    <a:pt x="185" y="32"/>
                  </a:cubicBezTo>
                  <a:cubicBezTo>
                    <a:pt x="192" y="32"/>
                    <a:pt x="195" y="28"/>
                    <a:pt x="196" y="24"/>
                  </a:cubicBezTo>
                  <a:cubicBezTo>
                    <a:pt x="197" y="18"/>
                    <a:pt x="192" y="15"/>
                    <a:pt x="188" y="14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79" y="12"/>
                    <a:pt x="179" y="10"/>
                    <a:pt x="179" y="8"/>
                  </a:cubicBezTo>
                  <a:cubicBezTo>
                    <a:pt x="179" y="5"/>
                    <a:pt x="182" y="3"/>
                    <a:pt x="185" y="3"/>
                  </a:cubicBezTo>
                  <a:cubicBezTo>
                    <a:pt x="189" y="3"/>
                    <a:pt x="192" y="5"/>
                    <a:pt x="192" y="9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95" y="3"/>
                    <a:pt x="191" y="0"/>
                    <a:pt x="185" y="0"/>
                  </a:cubicBezTo>
                  <a:cubicBezTo>
                    <a:pt x="180" y="0"/>
                    <a:pt x="176" y="3"/>
                    <a:pt x="176" y="8"/>
                  </a:cubicBezTo>
                  <a:cubicBezTo>
                    <a:pt x="176" y="11"/>
                    <a:pt x="176" y="15"/>
                    <a:pt x="183" y="16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90" y="18"/>
                    <a:pt x="193" y="20"/>
                    <a:pt x="193" y="24"/>
                  </a:cubicBezTo>
                  <a:cubicBezTo>
                    <a:pt x="192" y="26"/>
                    <a:pt x="190" y="29"/>
                    <a:pt x="185" y="29"/>
                  </a:cubicBezTo>
                  <a:cubicBezTo>
                    <a:pt x="181" y="29"/>
                    <a:pt x="178" y="25"/>
                    <a:pt x="178" y="22"/>
                  </a:cubicBezTo>
                  <a:moveTo>
                    <a:pt x="216" y="22"/>
                  </a:moveTo>
                  <a:cubicBezTo>
                    <a:pt x="213" y="22"/>
                    <a:pt x="213" y="22"/>
                    <a:pt x="213" y="22"/>
                  </a:cubicBezTo>
                  <a:cubicBezTo>
                    <a:pt x="213" y="27"/>
                    <a:pt x="217" y="32"/>
                    <a:pt x="223" y="32"/>
                  </a:cubicBezTo>
                  <a:cubicBezTo>
                    <a:pt x="229" y="32"/>
                    <a:pt x="233" y="28"/>
                    <a:pt x="233" y="24"/>
                  </a:cubicBezTo>
                  <a:cubicBezTo>
                    <a:pt x="234" y="18"/>
                    <a:pt x="230" y="15"/>
                    <a:pt x="225" y="14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17" y="12"/>
                    <a:pt x="216" y="10"/>
                    <a:pt x="216" y="8"/>
                  </a:cubicBezTo>
                  <a:cubicBezTo>
                    <a:pt x="216" y="5"/>
                    <a:pt x="220" y="3"/>
                    <a:pt x="223" y="3"/>
                  </a:cubicBezTo>
                  <a:cubicBezTo>
                    <a:pt x="227" y="3"/>
                    <a:pt x="230" y="5"/>
                    <a:pt x="230" y="9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3" y="3"/>
                    <a:pt x="228" y="0"/>
                    <a:pt x="223" y="0"/>
                  </a:cubicBezTo>
                  <a:cubicBezTo>
                    <a:pt x="218" y="0"/>
                    <a:pt x="213" y="3"/>
                    <a:pt x="213" y="8"/>
                  </a:cubicBezTo>
                  <a:cubicBezTo>
                    <a:pt x="213" y="11"/>
                    <a:pt x="214" y="15"/>
                    <a:pt x="221" y="16"/>
                  </a:cubicBezTo>
                  <a:cubicBezTo>
                    <a:pt x="225" y="17"/>
                    <a:pt x="225" y="17"/>
                    <a:pt x="225" y="17"/>
                  </a:cubicBezTo>
                  <a:cubicBezTo>
                    <a:pt x="228" y="18"/>
                    <a:pt x="231" y="20"/>
                    <a:pt x="231" y="24"/>
                  </a:cubicBezTo>
                  <a:cubicBezTo>
                    <a:pt x="230" y="26"/>
                    <a:pt x="228" y="29"/>
                    <a:pt x="223" y="29"/>
                  </a:cubicBezTo>
                  <a:cubicBezTo>
                    <a:pt x="219" y="29"/>
                    <a:pt x="216" y="25"/>
                    <a:pt x="216" y="22"/>
                  </a:cubicBezTo>
                  <a:moveTo>
                    <a:pt x="262" y="25"/>
                  </a:moveTo>
                  <a:cubicBezTo>
                    <a:pt x="260" y="27"/>
                    <a:pt x="257" y="29"/>
                    <a:pt x="254" y="29"/>
                  </a:cubicBezTo>
                  <a:cubicBezTo>
                    <a:pt x="246" y="29"/>
                    <a:pt x="242" y="23"/>
                    <a:pt x="242" y="16"/>
                  </a:cubicBezTo>
                  <a:cubicBezTo>
                    <a:pt x="242" y="9"/>
                    <a:pt x="246" y="3"/>
                    <a:pt x="254" y="3"/>
                  </a:cubicBezTo>
                  <a:cubicBezTo>
                    <a:pt x="257" y="3"/>
                    <a:pt x="260" y="4"/>
                    <a:pt x="262" y="7"/>
                  </a:cubicBezTo>
                  <a:cubicBezTo>
                    <a:pt x="264" y="5"/>
                    <a:pt x="264" y="5"/>
                    <a:pt x="264" y="5"/>
                  </a:cubicBezTo>
                  <a:cubicBezTo>
                    <a:pt x="262" y="2"/>
                    <a:pt x="258" y="0"/>
                    <a:pt x="254" y="0"/>
                  </a:cubicBezTo>
                  <a:cubicBezTo>
                    <a:pt x="245" y="0"/>
                    <a:pt x="239" y="7"/>
                    <a:pt x="239" y="16"/>
                  </a:cubicBezTo>
                  <a:cubicBezTo>
                    <a:pt x="239" y="25"/>
                    <a:pt x="245" y="32"/>
                    <a:pt x="254" y="32"/>
                  </a:cubicBezTo>
                  <a:cubicBezTo>
                    <a:pt x="258" y="32"/>
                    <a:pt x="262" y="30"/>
                    <a:pt x="264" y="27"/>
                  </a:cubicBezTo>
                  <a:lnTo>
                    <a:pt x="262" y="25"/>
                  </a:lnTo>
                  <a:close/>
                  <a:moveTo>
                    <a:pt x="293" y="0"/>
                  </a:moveTo>
                  <a:cubicBezTo>
                    <a:pt x="290" y="0"/>
                    <a:pt x="290" y="0"/>
                    <a:pt x="290" y="0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31"/>
                    <a:pt x="271" y="31"/>
                    <a:pt x="271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90" y="17"/>
                    <a:pt x="290" y="17"/>
                    <a:pt x="290" y="17"/>
                  </a:cubicBezTo>
                  <a:cubicBezTo>
                    <a:pt x="290" y="31"/>
                    <a:pt x="290" y="31"/>
                    <a:pt x="290" y="31"/>
                  </a:cubicBezTo>
                  <a:cubicBezTo>
                    <a:pt x="293" y="31"/>
                    <a:pt x="293" y="31"/>
                    <a:pt x="293" y="31"/>
                  </a:cubicBezTo>
                  <a:lnTo>
                    <a:pt x="293" y="0"/>
                  </a:lnTo>
                  <a:close/>
                  <a:moveTo>
                    <a:pt x="301" y="16"/>
                  </a:moveTo>
                  <a:cubicBezTo>
                    <a:pt x="301" y="25"/>
                    <a:pt x="307" y="32"/>
                    <a:pt x="316" y="32"/>
                  </a:cubicBezTo>
                  <a:cubicBezTo>
                    <a:pt x="325" y="32"/>
                    <a:pt x="331" y="25"/>
                    <a:pt x="331" y="16"/>
                  </a:cubicBezTo>
                  <a:cubicBezTo>
                    <a:pt x="331" y="7"/>
                    <a:pt x="325" y="0"/>
                    <a:pt x="316" y="0"/>
                  </a:cubicBezTo>
                  <a:cubicBezTo>
                    <a:pt x="307" y="0"/>
                    <a:pt x="301" y="7"/>
                    <a:pt x="301" y="16"/>
                  </a:cubicBezTo>
                  <a:moveTo>
                    <a:pt x="303" y="16"/>
                  </a:moveTo>
                  <a:cubicBezTo>
                    <a:pt x="303" y="9"/>
                    <a:pt x="309" y="3"/>
                    <a:pt x="316" y="3"/>
                  </a:cubicBezTo>
                  <a:cubicBezTo>
                    <a:pt x="323" y="3"/>
                    <a:pt x="328" y="9"/>
                    <a:pt x="328" y="16"/>
                  </a:cubicBezTo>
                  <a:cubicBezTo>
                    <a:pt x="328" y="23"/>
                    <a:pt x="323" y="29"/>
                    <a:pt x="316" y="29"/>
                  </a:cubicBezTo>
                  <a:cubicBezTo>
                    <a:pt x="309" y="29"/>
                    <a:pt x="303" y="23"/>
                    <a:pt x="303" y="16"/>
                  </a:cubicBezTo>
                  <a:moveTo>
                    <a:pt x="336" y="16"/>
                  </a:moveTo>
                  <a:cubicBezTo>
                    <a:pt x="336" y="25"/>
                    <a:pt x="343" y="32"/>
                    <a:pt x="352" y="32"/>
                  </a:cubicBezTo>
                  <a:cubicBezTo>
                    <a:pt x="360" y="32"/>
                    <a:pt x="367" y="25"/>
                    <a:pt x="367" y="16"/>
                  </a:cubicBezTo>
                  <a:cubicBezTo>
                    <a:pt x="367" y="7"/>
                    <a:pt x="360" y="0"/>
                    <a:pt x="352" y="0"/>
                  </a:cubicBezTo>
                  <a:cubicBezTo>
                    <a:pt x="343" y="0"/>
                    <a:pt x="336" y="7"/>
                    <a:pt x="336" y="16"/>
                  </a:cubicBezTo>
                  <a:moveTo>
                    <a:pt x="339" y="16"/>
                  </a:moveTo>
                  <a:cubicBezTo>
                    <a:pt x="339" y="9"/>
                    <a:pt x="345" y="3"/>
                    <a:pt x="352" y="3"/>
                  </a:cubicBezTo>
                  <a:cubicBezTo>
                    <a:pt x="359" y="3"/>
                    <a:pt x="364" y="9"/>
                    <a:pt x="364" y="16"/>
                  </a:cubicBezTo>
                  <a:cubicBezTo>
                    <a:pt x="364" y="23"/>
                    <a:pt x="359" y="29"/>
                    <a:pt x="352" y="29"/>
                  </a:cubicBezTo>
                  <a:cubicBezTo>
                    <a:pt x="345" y="29"/>
                    <a:pt x="339" y="23"/>
                    <a:pt x="339" y="16"/>
                  </a:cubicBezTo>
                  <a:moveTo>
                    <a:pt x="374" y="0"/>
                  </a:moveTo>
                  <a:cubicBezTo>
                    <a:pt x="374" y="31"/>
                    <a:pt x="374" y="31"/>
                    <a:pt x="374" y="31"/>
                  </a:cubicBezTo>
                  <a:cubicBezTo>
                    <a:pt x="390" y="31"/>
                    <a:pt x="390" y="31"/>
                    <a:pt x="390" y="31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562225" y="1581150"/>
              <a:ext cx="14288" cy="1095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8282575" y="455017"/>
            <a:ext cx="408988" cy="588440"/>
            <a:chOff x="-4341813" y="1827213"/>
            <a:chExt cx="466726" cy="671512"/>
          </a:xfrm>
        </p:grpSpPr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-4235450" y="1827213"/>
              <a:ext cx="58738" cy="73025"/>
            </a:xfrm>
            <a:custGeom>
              <a:avLst/>
              <a:gdLst>
                <a:gd name="T0" fmla="*/ 7 w 25"/>
                <a:gd name="T1" fmla="*/ 18 h 32"/>
                <a:gd name="T2" fmla="*/ 7 w 25"/>
                <a:gd name="T3" fmla="*/ 26 h 32"/>
                <a:gd name="T4" fmla="*/ 14 w 25"/>
                <a:gd name="T5" fmla="*/ 26 h 32"/>
                <a:gd name="T6" fmla="*/ 17 w 25"/>
                <a:gd name="T7" fmla="*/ 22 h 32"/>
                <a:gd name="T8" fmla="*/ 14 w 25"/>
                <a:gd name="T9" fmla="*/ 18 h 32"/>
                <a:gd name="T10" fmla="*/ 7 w 25"/>
                <a:gd name="T11" fmla="*/ 18 h 32"/>
                <a:gd name="T12" fmla="*/ 13 w 25"/>
                <a:gd name="T13" fmla="*/ 12 h 32"/>
                <a:gd name="T14" fmla="*/ 16 w 25"/>
                <a:gd name="T15" fmla="*/ 9 h 32"/>
                <a:gd name="T16" fmla="*/ 13 w 25"/>
                <a:gd name="T17" fmla="*/ 6 h 32"/>
                <a:gd name="T18" fmla="*/ 7 w 25"/>
                <a:gd name="T19" fmla="*/ 6 h 32"/>
                <a:gd name="T20" fmla="*/ 7 w 25"/>
                <a:gd name="T21" fmla="*/ 12 h 32"/>
                <a:gd name="T22" fmla="*/ 13 w 25"/>
                <a:gd name="T23" fmla="*/ 12 h 32"/>
                <a:gd name="T24" fmla="*/ 19 w 25"/>
                <a:gd name="T25" fmla="*/ 15 h 32"/>
                <a:gd name="T26" fmla="*/ 25 w 25"/>
                <a:gd name="T27" fmla="*/ 22 h 32"/>
                <a:gd name="T28" fmla="*/ 14 w 25"/>
                <a:gd name="T29" fmla="*/ 32 h 32"/>
                <a:gd name="T30" fmla="*/ 0 w 25"/>
                <a:gd name="T31" fmla="*/ 32 h 32"/>
                <a:gd name="T32" fmla="*/ 0 w 25"/>
                <a:gd name="T33" fmla="*/ 0 h 32"/>
                <a:gd name="T34" fmla="*/ 13 w 25"/>
                <a:gd name="T35" fmla="*/ 0 h 32"/>
                <a:gd name="T36" fmla="*/ 23 w 25"/>
                <a:gd name="T37" fmla="*/ 9 h 32"/>
                <a:gd name="T38" fmla="*/ 19 w 25"/>
                <a:gd name="T3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32">
                  <a:moveTo>
                    <a:pt x="7" y="18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6" y="26"/>
                    <a:pt x="17" y="24"/>
                    <a:pt x="17" y="22"/>
                  </a:cubicBezTo>
                  <a:cubicBezTo>
                    <a:pt x="17" y="20"/>
                    <a:pt x="16" y="18"/>
                    <a:pt x="14" y="18"/>
                  </a:cubicBezTo>
                  <a:lnTo>
                    <a:pt x="7" y="18"/>
                  </a:lnTo>
                  <a:close/>
                  <a:moveTo>
                    <a:pt x="13" y="12"/>
                  </a:moveTo>
                  <a:cubicBezTo>
                    <a:pt x="15" y="12"/>
                    <a:pt x="16" y="11"/>
                    <a:pt x="16" y="9"/>
                  </a:cubicBezTo>
                  <a:cubicBezTo>
                    <a:pt x="16" y="7"/>
                    <a:pt x="15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13" y="12"/>
                  </a:lnTo>
                  <a:close/>
                  <a:moveTo>
                    <a:pt x="19" y="15"/>
                  </a:moveTo>
                  <a:cubicBezTo>
                    <a:pt x="23" y="16"/>
                    <a:pt x="25" y="19"/>
                    <a:pt x="25" y="22"/>
                  </a:cubicBezTo>
                  <a:cubicBezTo>
                    <a:pt x="25" y="28"/>
                    <a:pt x="21" y="32"/>
                    <a:pt x="14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9" y="0"/>
                    <a:pt x="23" y="3"/>
                    <a:pt x="23" y="9"/>
                  </a:cubicBezTo>
                  <a:cubicBezTo>
                    <a:pt x="23" y="11"/>
                    <a:pt x="22" y="13"/>
                    <a:pt x="19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-4165600" y="1827213"/>
              <a:ext cx="49213" cy="73025"/>
            </a:xfrm>
            <a:custGeom>
              <a:avLst/>
              <a:gdLst>
                <a:gd name="T0" fmla="*/ 0 w 31"/>
                <a:gd name="T1" fmla="*/ 0 h 46"/>
                <a:gd name="T2" fmla="*/ 0 w 31"/>
                <a:gd name="T3" fmla="*/ 46 h 46"/>
                <a:gd name="T4" fmla="*/ 31 w 31"/>
                <a:gd name="T5" fmla="*/ 46 h 46"/>
                <a:gd name="T6" fmla="*/ 31 w 31"/>
                <a:gd name="T7" fmla="*/ 38 h 46"/>
                <a:gd name="T8" fmla="*/ 10 w 31"/>
                <a:gd name="T9" fmla="*/ 38 h 46"/>
                <a:gd name="T10" fmla="*/ 10 w 31"/>
                <a:gd name="T11" fmla="*/ 27 h 46"/>
                <a:gd name="T12" fmla="*/ 28 w 31"/>
                <a:gd name="T13" fmla="*/ 27 h 46"/>
                <a:gd name="T14" fmla="*/ 28 w 31"/>
                <a:gd name="T15" fmla="*/ 19 h 46"/>
                <a:gd name="T16" fmla="*/ 10 w 31"/>
                <a:gd name="T17" fmla="*/ 19 h 46"/>
                <a:gd name="T18" fmla="*/ 10 w 31"/>
                <a:gd name="T19" fmla="*/ 8 h 46"/>
                <a:gd name="T20" fmla="*/ 31 w 31"/>
                <a:gd name="T21" fmla="*/ 8 h 46"/>
                <a:gd name="T22" fmla="*/ 31 w 31"/>
                <a:gd name="T23" fmla="*/ 0 h 46"/>
                <a:gd name="T24" fmla="*/ 0 w 31"/>
                <a:gd name="T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46">
                  <a:moveTo>
                    <a:pt x="0" y="0"/>
                  </a:moveTo>
                  <a:lnTo>
                    <a:pt x="0" y="46"/>
                  </a:lnTo>
                  <a:lnTo>
                    <a:pt x="31" y="46"/>
                  </a:lnTo>
                  <a:lnTo>
                    <a:pt x="31" y="38"/>
                  </a:lnTo>
                  <a:lnTo>
                    <a:pt x="10" y="38"/>
                  </a:lnTo>
                  <a:lnTo>
                    <a:pt x="10" y="27"/>
                  </a:lnTo>
                  <a:lnTo>
                    <a:pt x="28" y="27"/>
                  </a:lnTo>
                  <a:lnTo>
                    <a:pt x="28" y="19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31" y="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-4100513" y="1827213"/>
              <a:ext cx="55563" cy="73025"/>
            </a:xfrm>
            <a:custGeom>
              <a:avLst/>
              <a:gdLst>
                <a:gd name="T0" fmla="*/ 7 w 24"/>
                <a:gd name="T1" fmla="*/ 6 h 32"/>
                <a:gd name="T2" fmla="*/ 7 w 24"/>
                <a:gd name="T3" fmla="*/ 15 h 32"/>
                <a:gd name="T4" fmla="*/ 13 w 24"/>
                <a:gd name="T5" fmla="*/ 15 h 32"/>
                <a:gd name="T6" fmla="*/ 17 w 24"/>
                <a:gd name="T7" fmla="*/ 10 h 32"/>
                <a:gd name="T8" fmla="*/ 13 w 24"/>
                <a:gd name="T9" fmla="*/ 6 h 32"/>
                <a:gd name="T10" fmla="*/ 7 w 24"/>
                <a:gd name="T11" fmla="*/ 6 h 32"/>
                <a:gd name="T12" fmla="*/ 24 w 24"/>
                <a:gd name="T13" fmla="*/ 32 h 32"/>
                <a:gd name="T14" fmla="*/ 15 w 24"/>
                <a:gd name="T15" fmla="*/ 32 h 32"/>
                <a:gd name="T16" fmla="*/ 8 w 24"/>
                <a:gd name="T17" fmla="*/ 21 h 32"/>
                <a:gd name="T18" fmla="*/ 7 w 24"/>
                <a:gd name="T19" fmla="*/ 21 h 32"/>
                <a:gd name="T20" fmla="*/ 7 w 24"/>
                <a:gd name="T21" fmla="*/ 32 h 32"/>
                <a:gd name="T22" fmla="*/ 0 w 24"/>
                <a:gd name="T23" fmla="*/ 32 h 32"/>
                <a:gd name="T24" fmla="*/ 0 w 24"/>
                <a:gd name="T25" fmla="*/ 0 h 32"/>
                <a:gd name="T26" fmla="*/ 13 w 24"/>
                <a:gd name="T27" fmla="*/ 0 h 32"/>
                <a:gd name="T28" fmla="*/ 24 w 24"/>
                <a:gd name="T29" fmla="*/ 10 h 32"/>
                <a:gd name="T30" fmla="*/ 16 w 24"/>
                <a:gd name="T31" fmla="*/ 21 h 32"/>
                <a:gd name="T32" fmla="*/ 24 w 24"/>
                <a:gd name="T3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2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5" y="15"/>
                    <a:pt x="17" y="12"/>
                    <a:pt x="17" y="10"/>
                  </a:cubicBezTo>
                  <a:cubicBezTo>
                    <a:pt x="17" y="8"/>
                    <a:pt x="15" y="6"/>
                    <a:pt x="13" y="6"/>
                  </a:cubicBezTo>
                  <a:lnTo>
                    <a:pt x="7" y="6"/>
                  </a:lnTo>
                  <a:close/>
                  <a:moveTo>
                    <a:pt x="24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4" y="5"/>
                    <a:pt x="24" y="10"/>
                  </a:cubicBezTo>
                  <a:cubicBezTo>
                    <a:pt x="24" y="15"/>
                    <a:pt x="21" y="19"/>
                    <a:pt x="16" y="21"/>
                  </a:cubicBezTo>
                  <a:lnTo>
                    <a:pt x="2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-4030663" y="1827213"/>
              <a:ext cx="44450" cy="73025"/>
            </a:xfrm>
            <a:custGeom>
              <a:avLst/>
              <a:gdLst>
                <a:gd name="T0" fmla="*/ 0 w 28"/>
                <a:gd name="T1" fmla="*/ 0 h 46"/>
                <a:gd name="T2" fmla="*/ 0 w 28"/>
                <a:gd name="T3" fmla="*/ 46 h 46"/>
                <a:gd name="T4" fmla="*/ 28 w 28"/>
                <a:gd name="T5" fmla="*/ 46 h 46"/>
                <a:gd name="T6" fmla="*/ 28 w 28"/>
                <a:gd name="T7" fmla="*/ 38 h 46"/>
                <a:gd name="T8" fmla="*/ 10 w 28"/>
                <a:gd name="T9" fmla="*/ 38 h 46"/>
                <a:gd name="T10" fmla="*/ 10 w 28"/>
                <a:gd name="T11" fmla="*/ 0 h 46"/>
                <a:gd name="T12" fmla="*/ 0 w 28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6">
                  <a:moveTo>
                    <a:pt x="0" y="0"/>
                  </a:moveTo>
                  <a:lnTo>
                    <a:pt x="0" y="46"/>
                  </a:lnTo>
                  <a:lnTo>
                    <a:pt x="28" y="46"/>
                  </a:lnTo>
                  <a:lnTo>
                    <a:pt x="28" y="38"/>
                  </a:lnTo>
                  <a:lnTo>
                    <a:pt x="10" y="38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-3975100" y="1827213"/>
              <a:ext cx="17463" cy="73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-3940175" y="1827213"/>
              <a:ext cx="57150" cy="73025"/>
            </a:xfrm>
            <a:custGeom>
              <a:avLst/>
              <a:gdLst>
                <a:gd name="T0" fmla="*/ 25 w 36"/>
                <a:gd name="T1" fmla="*/ 0 h 46"/>
                <a:gd name="T2" fmla="*/ 25 w 36"/>
                <a:gd name="T3" fmla="*/ 27 h 46"/>
                <a:gd name="T4" fmla="*/ 9 w 36"/>
                <a:gd name="T5" fmla="*/ 0 h 46"/>
                <a:gd name="T6" fmla="*/ 0 w 36"/>
                <a:gd name="T7" fmla="*/ 0 h 46"/>
                <a:gd name="T8" fmla="*/ 0 w 36"/>
                <a:gd name="T9" fmla="*/ 46 h 46"/>
                <a:gd name="T10" fmla="*/ 9 w 36"/>
                <a:gd name="T11" fmla="*/ 46 h 46"/>
                <a:gd name="T12" fmla="*/ 9 w 36"/>
                <a:gd name="T13" fmla="*/ 17 h 46"/>
                <a:gd name="T14" fmla="*/ 27 w 36"/>
                <a:gd name="T15" fmla="*/ 46 h 46"/>
                <a:gd name="T16" fmla="*/ 36 w 36"/>
                <a:gd name="T17" fmla="*/ 46 h 46"/>
                <a:gd name="T18" fmla="*/ 36 w 36"/>
                <a:gd name="T19" fmla="*/ 0 h 46"/>
                <a:gd name="T20" fmla="*/ 25 w 36"/>
                <a:gd name="T2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46">
                  <a:moveTo>
                    <a:pt x="25" y="0"/>
                  </a:moveTo>
                  <a:lnTo>
                    <a:pt x="25" y="27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9" y="17"/>
                  </a:lnTo>
                  <a:lnTo>
                    <a:pt x="27" y="46"/>
                  </a:lnTo>
                  <a:lnTo>
                    <a:pt x="36" y="46"/>
                  </a:lnTo>
                  <a:lnTo>
                    <a:pt x="36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-4319588" y="1944688"/>
              <a:ext cx="44450" cy="74613"/>
            </a:xfrm>
            <a:custGeom>
              <a:avLst/>
              <a:gdLst>
                <a:gd name="T0" fmla="*/ 0 w 28"/>
                <a:gd name="T1" fmla="*/ 0 h 47"/>
                <a:gd name="T2" fmla="*/ 11 w 28"/>
                <a:gd name="T3" fmla="*/ 0 h 47"/>
                <a:gd name="T4" fmla="*/ 11 w 28"/>
                <a:gd name="T5" fmla="*/ 38 h 47"/>
                <a:gd name="T6" fmla="*/ 28 w 28"/>
                <a:gd name="T7" fmla="*/ 38 h 47"/>
                <a:gd name="T8" fmla="*/ 28 w 28"/>
                <a:gd name="T9" fmla="*/ 47 h 47"/>
                <a:gd name="T10" fmla="*/ 0 w 28"/>
                <a:gd name="T11" fmla="*/ 47 h 47"/>
                <a:gd name="T12" fmla="*/ 0 w 2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0"/>
                  </a:moveTo>
                  <a:lnTo>
                    <a:pt x="11" y="0"/>
                  </a:lnTo>
                  <a:lnTo>
                    <a:pt x="11" y="38"/>
                  </a:lnTo>
                  <a:lnTo>
                    <a:pt x="28" y="38"/>
                  </a:lnTo>
                  <a:lnTo>
                    <a:pt x="28" y="47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-4270375" y="1943100"/>
              <a:ext cx="77788" cy="79375"/>
            </a:xfrm>
            <a:custGeom>
              <a:avLst/>
              <a:gdLst>
                <a:gd name="T0" fmla="*/ 17 w 33"/>
                <a:gd name="T1" fmla="*/ 27 h 34"/>
                <a:gd name="T2" fmla="*/ 26 w 33"/>
                <a:gd name="T3" fmla="*/ 17 h 34"/>
                <a:gd name="T4" fmla="*/ 17 w 33"/>
                <a:gd name="T5" fmla="*/ 7 h 34"/>
                <a:gd name="T6" fmla="*/ 7 w 33"/>
                <a:gd name="T7" fmla="*/ 17 h 34"/>
                <a:gd name="T8" fmla="*/ 17 w 33"/>
                <a:gd name="T9" fmla="*/ 27 h 34"/>
                <a:gd name="T10" fmla="*/ 17 w 33"/>
                <a:gd name="T11" fmla="*/ 0 h 34"/>
                <a:gd name="T12" fmla="*/ 33 w 33"/>
                <a:gd name="T13" fmla="*/ 17 h 34"/>
                <a:gd name="T14" fmla="*/ 17 w 33"/>
                <a:gd name="T15" fmla="*/ 34 h 34"/>
                <a:gd name="T16" fmla="*/ 0 w 33"/>
                <a:gd name="T17" fmla="*/ 17 h 34"/>
                <a:gd name="T18" fmla="*/ 17 w 33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4">
                  <a:moveTo>
                    <a:pt x="17" y="27"/>
                  </a:moveTo>
                  <a:cubicBezTo>
                    <a:pt x="22" y="27"/>
                    <a:pt x="26" y="23"/>
                    <a:pt x="26" y="17"/>
                  </a:cubicBezTo>
                  <a:cubicBezTo>
                    <a:pt x="26" y="12"/>
                    <a:pt x="22" y="7"/>
                    <a:pt x="17" y="7"/>
                  </a:cubicBezTo>
                  <a:cubicBezTo>
                    <a:pt x="11" y="7"/>
                    <a:pt x="7" y="12"/>
                    <a:pt x="7" y="17"/>
                  </a:cubicBezTo>
                  <a:cubicBezTo>
                    <a:pt x="7" y="23"/>
                    <a:pt x="11" y="27"/>
                    <a:pt x="17" y="27"/>
                  </a:cubicBezTo>
                  <a:moveTo>
                    <a:pt x="17" y="0"/>
                  </a:move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4"/>
                    <a:pt x="17" y="34"/>
                  </a:cubicBezTo>
                  <a:cubicBezTo>
                    <a:pt x="8" y="34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-4179888" y="1944688"/>
              <a:ext cx="58738" cy="74613"/>
            </a:xfrm>
            <a:custGeom>
              <a:avLst/>
              <a:gdLst>
                <a:gd name="T0" fmla="*/ 37 w 37"/>
                <a:gd name="T1" fmla="*/ 47 h 47"/>
                <a:gd name="T2" fmla="*/ 27 w 37"/>
                <a:gd name="T3" fmla="*/ 47 h 47"/>
                <a:gd name="T4" fmla="*/ 11 w 37"/>
                <a:gd name="T5" fmla="*/ 19 h 47"/>
                <a:gd name="T6" fmla="*/ 11 w 37"/>
                <a:gd name="T7" fmla="*/ 47 h 47"/>
                <a:gd name="T8" fmla="*/ 0 w 37"/>
                <a:gd name="T9" fmla="*/ 47 h 47"/>
                <a:gd name="T10" fmla="*/ 0 w 37"/>
                <a:gd name="T11" fmla="*/ 0 h 47"/>
                <a:gd name="T12" fmla="*/ 9 w 37"/>
                <a:gd name="T13" fmla="*/ 0 h 47"/>
                <a:gd name="T14" fmla="*/ 27 w 37"/>
                <a:gd name="T15" fmla="*/ 28 h 47"/>
                <a:gd name="T16" fmla="*/ 27 w 37"/>
                <a:gd name="T17" fmla="*/ 0 h 47"/>
                <a:gd name="T18" fmla="*/ 37 w 37"/>
                <a:gd name="T19" fmla="*/ 0 h 47"/>
                <a:gd name="T20" fmla="*/ 37 w 37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7">
                  <a:moveTo>
                    <a:pt x="37" y="47"/>
                  </a:moveTo>
                  <a:lnTo>
                    <a:pt x="27" y="47"/>
                  </a:lnTo>
                  <a:lnTo>
                    <a:pt x="11" y="19"/>
                  </a:lnTo>
                  <a:lnTo>
                    <a:pt x="11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9" y="0"/>
                  </a:lnTo>
                  <a:lnTo>
                    <a:pt x="27" y="28"/>
                  </a:lnTo>
                  <a:lnTo>
                    <a:pt x="27" y="0"/>
                  </a:lnTo>
                  <a:lnTo>
                    <a:pt x="37" y="0"/>
                  </a:lnTo>
                  <a:lnTo>
                    <a:pt x="37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-4105275" y="1944688"/>
              <a:ext cx="65088" cy="74613"/>
            </a:xfrm>
            <a:custGeom>
              <a:avLst/>
              <a:gdLst>
                <a:gd name="T0" fmla="*/ 7 w 28"/>
                <a:gd name="T1" fmla="*/ 26 h 32"/>
                <a:gd name="T2" fmla="*/ 13 w 28"/>
                <a:gd name="T3" fmla="*/ 26 h 32"/>
                <a:gd name="T4" fmla="*/ 21 w 28"/>
                <a:gd name="T5" fmla="*/ 16 h 32"/>
                <a:gd name="T6" fmla="*/ 13 w 28"/>
                <a:gd name="T7" fmla="*/ 6 h 32"/>
                <a:gd name="T8" fmla="*/ 7 w 28"/>
                <a:gd name="T9" fmla="*/ 6 h 32"/>
                <a:gd name="T10" fmla="*/ 7 w 28"/>
                <a:gd name="T11" fmla="*/ 26 h 32"/>
                <a:gd name="T12" fmla="*/ 0 w 28"/>
                <a:gd name="T13" fmla="*/ 32 h 32"/>
                <a:gd name="T14" fmla="*/ 0 w 28"/>
                <a:gd name="T15" fmla="*/ 0 h 32"/>
                <a:gd name="T16" fmla="*/ 13 w 28"/>
                <a:gd name="T17" fmla="*/ 0 h 32"/>
                <a:gd name="T18" fmla="*/ 28 w 28"/>
                <a:gd name="T19" fmla="*/ 16 h 32"/>
                <a:gd name="T20" fmla="*/ 13 w 28"/>
                <a:gd name="T21" fmla="*/ 32 h 32"/>
                <a:gd name="T22" fmla="*/ 0 w 28"/>
                <a:gd name="T2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2">
                  <a:moveTo>
                    <a:pt x="7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8" y="26"/>
                    <a:pt x="21" y="21"/>
                    <a:pt x="21" y="16"/>
                  </a:cubicBezTo>
                  <a:cubicBezTo>
                    <a:pt x="21" y="11"/>
                    <a:pt x="18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26"/>
                  </a:lnTo>
                  <a:close/>
                  <a:moveTo>
                    <a:pt x="0" y="3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2" y="0"/>
                    <a:pt x="28" y="7"/>
                    <a:pt x="28" y="16"/>
                  </a:cubicBezTo>
                  <a:cubicBezTo>
                    <a:pt x="28" y="25"/>
                    <a:pt x="22" y="32"/>
                    <a:pt x="13" y="32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-4030663" y="1943100"/>
              <a:ext cx="77788" cy="79375"/>
            </a:xfrm>
            <a:custGeom>
              <a:avLst/>
              <a:gdLst>
                <a:gd name="T0" fmla="*/ 16 w 33"/>
                <a:gd name="T1" fmla="*/ 27 h 34"/>
                <a:gd name="T2" fmla="*/ 26 w 33"/>
                <a:gd name="T3" fmla="*/ 17 h 34"/>
                <a:gd name="T4" fmla="*/ 16 w 33"/>
                <a:gd name="T5" fmla="*/ 7 h 34"/>
                <a:gd name="T6" fmla="*/ 7 w 33"/>
                <a:gd name="T7" fmla="*/ 17 h 34"/>
                <a:gd name="T8" fmla="*/ 16 w 33"/>
                <a:gd name="T9" fmla="*/ 27 h 34"/>
                <a:gd name="T10" fmla="*/ 16 w 33"/>
                <a:gd name="T11" fmla="*/ 0 h 34"/>
                <a:gd name="T12" fmla="*/ 33 w 33"/>
                <a:gd name="T13" fmla="*/ 17 h 34"/>
                <a:gd name="T14" fmla="*/ 16 w 33"/>
                <a:gd name="T15" fmla="*/ 34 h 34"/>
                <a:gd name="T16" fmla="*/ 0 w 33"/>
                <a:gd name="T17" fmla="*/ 17 h 34"/>
                <a:gd name="T18" fmla="*/ 16 w 33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4">
                  <a:moveTo>
                    <a:pt x="16" y="27"/>
                  </a:moveTo>
                  <a:cubicBezTo>
                    <a:pt x="22" y="27"/>
                    <a:pt x="26" y="23"/>
                    <a:pt x="26" y="17"/>
                  </a:cubicBezTo>
                  <a:cubicBezTo>
                    <a:pt x="26" y="12"/>
                    <a:pt x="22" y="7"/>
                    <a:pt x="16" y="7"/>
                  </a:cubicBezTo>
                  <a:cubicBezTo>
                    <a:pt x="11" y="7"/>
                    <a:pt x="7" y="12"/>
                    <a:pt x="7" y="17"/>
                  </a:cubicBezTo>
                  <a:cubicBezTo>
                    <a:pt x="7" y="23"/>
                    <a:pt x="11" y="27"/>
                    <a:pt x="16" y="27"/>
                  </a:cubicBezTo>
                  <a:moveTo>
                    <a:pt x="16" y="0"/>
                  </a:moveTo>
                  <a:cubicBezTo>
                    <a:pt x="25" y="0"/>
                    <a:pt x="33" y="8"/>
                    <a:pt x="33" y="17"/>
                  </a:cubicBezTo>
                  <a:cubicBezTo>
                    <a:pt x="33" y="26"/>
                    <a:pt x="25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-3940175" y="1944688"/>
              <a:ext cx="57150" cy="74613"/>
            </a:xfrm>
            <a:custGeom>
              <a:avLst/>
              <a:gdLst>
                <a:gd name="T0" fmla="*/ 36 w 36"/>
                <a:gd name="T1" fmla="*/ 47 h 47"/>
                <a:gd name="T2" fmla="*/ 27 w 36"/>
                <a:gd name="T3" fmla="*/ 47 h 47"/>
                <a:gd name="T4" fmla="*/ 9 w 36"/>
                <a:gd name="T5" fmla="*/ 19 h 47"/>
                <a:gd name="T6" fmla="*/ 9 w 36"/>
                <a:gd name="T7" fmla="*/ 47 h 47"/>
                <a:gd name="T8" fmla="*/ 0 w 36"/>
                <a:gd name="T9" fmla="*/ 47 h 47"/>
                <a:gd name="T10" fmla="*/ 0 w 36"/>
                <a:gd name="T11" fmla="*/ 0 h 47"/>
                <a:gd name="T12" fmla="*/ 9 w 36"/>
                <a:gd name="T13" fmla="*/ 0 h 47"/>
                <a:gd name="T14" fmla="*/ 25 w 36"/>
                <a:gd name="T15" fmla="*/ 28 h 47"/>
                <a:gd name="T16" fmla="*/ 25 w 36"/>
                <a:gd name="T17" fmla="*/ 0 h 47"/>
                <a:gd name="T18" fmla="*/ 36 w 36"/>
                <a:gd name="T19" fmla="*/ 0 h 47"/>
                <a:gd name="T20" fmla="*/ 36 w 36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47">
                  <a:moveTo>
                    <a:pt x="36" y="47"/>
                  </a:moveTo>
                  <a:lnTo>
                    <a:pt x="27" y="47"/>
                  </a:lnTo>
                  <a:lnTo>
                    <a:pt x="9" y="19"/>
                  </a:lnTo>
                  <a:lnTo>
                    <a:pt x="9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9" y="0"/>
                  </a:lnTo>
                  <a:lnTo>
                    <a:pt x="25" y="28"/>
                  </a:lnTo>
                  <a:lnTo>
                    <a:pt x="25" y="0"/>
                  </a:lnTo>
                  <a:lnTo>
                    <a:pt x="36" y="0"/>
                  </a:lnTo>
                  <a:lnTo>
                    <a:pt x="3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-4302125" y="2063750"/>
              <a:ext cx="90488" cy="76200"/>
            </a:xfrm>
            <a:custGeom>
              <a:avLst/>
              <a:gdLst>
                <a:gd name="T0" fmla="*/ 42 w 57"/>
                <a:gd name="T1" fmla="*/ 0 h 48"/>
                <a:gd name="T2" fmla="*/ 51 w 57"/>
                <a:gd name="T3" fmla="*/ 0 h 48"/>
                <a:gd name="T4" fmla="*/ 57 w 57"/>
                <a:gd name="T5" fmla="*/ 48 h 48"/>
                <a:gd name="T6" fmla="*/ 47 w 57"/>
                <a:gd name="T7" fmla="*/ 48 h 48"/>
                <a:gd name="T8" fmla="*/ 44 w 57"/>
                <a:gd name="T9" fmla="*/ 19 h 48"/>
                <a:gd name="T10" fmla="*/ 32 w 57"/>
                <a:gd name="T11" fmla="*/ 43 h 48"/>
                <a:gd name="T12" fmla="*/ 25 w 57"/>
                <a:gd name="T13" fmla="*/ 43 h 48"/>
                <a:gd name="T14" fmla="*/ 13 w 57"/>
                <a:gd name="T15" fmla="*/ 19 h 48"/>
                <a:gd name="T16" fmla="*/ 10 w 57"/>
                <a:gd name="T17" fmla="*/ 48 h 48"/>
                <a:gd name="T18" fmla="*/ 0 w 57"/>
                <a:gd name="T19" fmla="*/ 48 h 48"/>
                <a:gd name="T20" fmla="*/ 5 w 57"/>
                <a:gd name="T21" fmla="*/ 0 h 48"/>
                <a:gd name="T22" fmla="*/ 14 w 57"/>
                <a:gd name="T23" fmla="*/ 0 h 48"/>
                <a:gd name="T24" fmla="*/ 29 w 57"/>
                <a:gd name="T25" fmla="*/ 31 h 48"/>
                <a:gd name="T26" fmla="*/ 42 w 57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48">
                  <a:moveTo>
                    <a:pt x="42" y="0"/>
                  </a:moveTo>
                  <a:lnTo>
                    <a:pt x="51" y="0"/>
                  </a:lnTo>
                  <a:lnTo>
                    <a:pt x="57" y="48"/>
                  </a:lnTo>
                  <a:lnTo>
                    <a:pt x="47" y="48"/>
                  </a:lnTo>
                  <a:lnTo>
                    <a:pt x="44" y="19"/>
                  </a:lnTo>
                  <a:lnTo>
                    <a:pt x="32" y="43"/>
                  </a:lnTo>
                  <a:lnTo>
                    <a:pt x="25" y="43"/>
                  </a:lnTo>
                  <a:lnTo>
                    <a:pt x="13" y="19"/>
                  </a:lnTo>
                  <a:lnTo>
                    <a:pt x="10" y="48"/>
                  </a:lnTo>
                  <a:lnTo>
                    <a:pt x="0" y="48"/>
                  </a:lnTo>
                  <a:lnTo>
                    <a:pt x="5" y="0"/>
                  </a:lnTo>
                  <a:lnTo>
                    <a:pt x="14" y="0"/>
                  </a:lnTo>
                  <a:lnTo>
                    <a:pt x="29" y="3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-4206875" y="2063750"/>
              <a:ext cx="71438" cy="76200"/>
            </a:xfrm>
            <a:custGeom>
              <a:avLst/>
              <a:gdLst>
                <a:gd name="T0" fmla="*/ 28 w 45"/>
                <a:gd name="T1" fmla="*/ 28 h 48"/>
                <a:gd name="T2" fmla="*/ 23 w 45"/>
                <a:gd name="T3" fmla="*/ 10 h 48"/>
                <a:gd name="T4" fmla="*/ 17 w 45"/>
                <a:gd name="T5" fmla="*/ 28 h 48"/>
                <a:gd name="T6" fmla="*/ 28 w 45"/>
                <a:gd name="T7" fmla="*/ 28 h 48"/>
                <a:gd name="T8" fmla="*/ 14 w 45"/>
                <a:gd name="T9" fmla="*/ 37 h 48"/>
                <a:gd name="T10" fmla="*/ 10 w 45"/>
                <a:gd name="T11" fmla="*/ 48 h 48"/>
                <a:gd name="T12" fmla="*/ 0 w 45"/>
                <a:gd name="T13" fmla="*/ 48 h 48"/>
                <a:gd name="T14" fmla="*/ 17 w 45"/>
                <a:gd name="T15" fmla="*/ 0 h 48"/>
                <a:gd name="T16" fmla="*/ 28 w 45"/>
                <a:gd name="T17" fmla="*/ 0 h 48"/>
                <a:gd name="T18" fmla="*/ 45 w 45"/>
                <a:gd name="T19" fmla="*/ 48 h 48"/>
                <a:gd name="T20" fmla="*/ 35 w 45"/>
                <a:gd name="T21" fmla="*/ 48 h 48"/>
                <a:gd name="T22" fmla="*/ 31 w 45"/>
                <a:gd name="T23" fmla="*/ 37 h 48"/>
                <a:gd name="T24" fmla="*/ 14 w 45"/>
                <a:gd name="T25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8">
                  <a:moveTo>
                    <a:pt x="28" y="28"/>
                  </a:moveTo>
                  <a:lnTo>
                    <a:pt x="23" y="10"/>
                  </a:lnTo>
                  <a:lnTo>
                    <a:pt x="17" y="28"/>
                  </a:lnTo>
                  <a:lnTo>
                    <a:pt x="28" y="28"/>
                  </a:lnTo>
                  <a:close/>
                  <a:moveTo>
                    <a:pt x="14" y="37"/>
                  </a:moveTo>
                  <a:lnTo>
                    <a:pt x="10" y="48"/>
                  </a:lnTo>
                  <a:lnTo>
                    <a:pt x="0" y="48"/>
                  </a:lnTo>
                  <a:lnTo>
                    <a:pt x="17" y="0"/>
                  </a:lnTo>
                  <a:lnTo>
                    <a:pt x="28" y="0"/>
                  </a:lnTo>
                  <a:lnTo>
                    <a:pt x="45" y="48"/>
                  </a:lnTo>
                  <a:lnTo>
                    <a:pt x="35" y="48"/>
                  </a:lnTo>
                  <a:lnTo>
                    <a:pt x="31" y="37"/>
                  </a:lnTo>
                  <a:lnTo>
                    <a:pt x="1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-4125913" y="2063750"/>
              <a:ext cx="65088" cy="76200"/>
            </a:xfrm>
            <a:custGeom>
              <a:avLst/>
              <a:gdLst>
                <a:gd name="T0" fmla="*/ 7 w 28"/>
                <a:gd name="T1" fmla="*/ 26 h 33"/>
                <a:gd name="T2" fmla="*/ 13 w 28"/>
                <a:gd name="T3" fmla="*/ 26 h 33"/>
                <a:gd name="T4" fmla="*/ 21 w 28"/>
                <a:gd name="T5" fmla="*/ 16 h 33"/>
                <a:gd name="T6" fmla="*/ 13 w 28"/>
                <a:gd name="T7" fmla="*/ 6 h 33"/>
                <a:gd name="T8" fmla="*/ 7 w 28"/>
                <a:gd name="T9" fmla="*/ 6 h 33"/>
                <a:gd name="T10" fmla="*/ 7 w 28"/>
                <a:gd name="T11" fmla="*/ 26 h 33"/>
                <a:gd name="T12" fmla="*/ 0 w 28"/>
                <a:gd name="T13" fmla="*/ 33 h 33"/>
                <a:gd name="T14" fmla="*/ 0 w 28"/>
                <a:gd name="T15" fmla="*/ 0 h 33"/>
                <a:gd name="T16" fmla="*/ 13 w 28"/>
                <a:gd name="T17" fmla="*/ 0 h 33"/>
                <a:gd name="T18" fmla="*/ 28 w 28"/>
                <a:gd name="T19" fmla="*/ 16 h 33"/>
                <a:gd name="T20" fmla="*/ 13 w 28"/>
                <a:gd name="T21" fmla="*/ 33 h 33"/>
                <a:gd name="T22" fmla="*/ 0 w 28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3">
                  <a:moveTo>
                    <a:pt x="7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11"/>
                    <a:pt x="18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26"/>
                  </a:lnTo>
                  <a:close/>
                  <a:moveTo>
                    <a:pt x="0" y="3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2" y="0"/>
                    <a:pt x="28" y="7"/>
                    <a:pt x="28" y="16"/>
                  </a:cubicBezTo>
                  <a:cubicBezTo>
                    <a:pt x="28" y="26"/>
                    <a:pt x="22" y="33"/>
                    <a:pt x="13" y="33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-4046538" y="2063750"/>
              <a:ext cx="55563" cy="76200"/>
            </a:xfrm>
            <a:custGeom>
              <a:avLst/>
              <a:gdLst>
                <a:gd name="T0" fmla="*/ 6 w 24"/>
                <a:gd name="T1" fmla="*/ 6 h 33"/>
                <a:gd name="T2" fmla="*/ 6 w 24"/>
                <a:gd name="T3" fmla="*/ 15 h 33"/>
                <a:gd name="T4" fmla="*/ 12 w 24"/>
                <a:gd name="T5" fmla="*/ 15 h 33"/>
                <a:gd name="T6" fmla="*/ 16 w 24"/>
                <a:gd name="T7" fmla="*/ 11 h 33"/>
                <a:gd name="T8" fmla="*/ 13 w 24"/>
                <a:gd name="T9" fmla="*/ 6 h 33"/>
                <a:gd name="T10" fmla="*/ 6 w 24"/>
                <a:gd name="T11" fmla="*/ 6 h 33"/>
                <a:gd name="T12" fmla="*/ 24 w 24"/>
                <a:gd name="T13" fmla="*/ 33 h 33"/>
                <a:gd name="T14" fmla="*/ 15 w 24"/>
                <a:gd name="T15" fmla="*/ 33 h 33"/>
                <a:gd name="T16" fmla="*/ 8 w 24"/>
                <a:gd name="T17" fmla="*/ 21 h 33"/>
                <a:gd name="T18" fmla="*/ 6 w 24"/>
                <a:gd name="T19" fmla="*/ 21 h 33"/>
                <a:gd name="T20" fmla="*/ 6 w 24"/>
                <a:gd name="T21" fmla="*/ 33 h 33"/>
                <a:gd name="T22" fmla="*/ 0 w 24"/>
                <a:gd name="T23" fmla="*/ 33 h 33"/>
                <a:gd name="T24" fmla="*/ 0 w 24"/>
                <a:gd name="T25" fmla="*/ 0 h 33"/>
                <a:gd name="T26" fmla="*/ 13 w 24"/>
                <a:gd name="T27" fmla="*/ 0 h 33"/>
                <a:gd name="T28" fmla="*/ 24 w 24"/>
                <a:gd name="T29" fmla="*/ 11 h 33"/>
                <a:gd name="T30" fmla="*/ 16 w 24"/>
                <a:gd name="T31" fmla="*/ 21 h 33"/>
                <a:gd name="T32" fmla="*/ 24 w 24"/>
                <a:gd name="T3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3">
                  <a:moveTo>
                    <a:pt x="6" y="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5" y="15"/>
                    <a:pt x="16" y="13"/>
                    <a:pt x="16" y="11"/>
                  </a:cubicBezTo>
                  <a:cubicBezTo>
                    <a:pt x="16" y="9"/>
                    <a:pt x="15" y="6"/>
                    <a:pt x="13" y="6"/>
                  </a:cubicBezTo>
                  <a:lnTo>
                    <a:pt x="6" y="6"/>
                  </a:lnTo>
                  <a:close/>
                  <a:moveTo>
                    <a:pt x="24" y="33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4" y="5"/>
                    <a:pt x="24" y="11"/>
                  </a:cubicBezTo>
                  <a:cubicBezTo>
                    <a:pt x="24" y="15"/>
                    <a:pt x="21" y="20"/>
                    <a:pt x="16" y="21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-3976688" y="2063750"/>
              <a:ext cx="15875" cy="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auto">
            <a:xfrm>
              <a:off x="-3944938" y="2063750"/>
              <a:ext cx="65088" cy="76200"/>
            </a:xfrm>
            <a:custGeom>
              <a:avLst/>
              <a:gdLst>
                <a:gd name="T0" fmla="*/ 7 w 28"/>
                <a:gd name="T1" fmla="*/ 26 h 33"/>
                <a:gd name="T2" fmla="*/ 13 w 28"/>
                <a:gd name="T3" fmla="*/ 26 h 33"/>
                <a:gd name="T4" fmla="*/ 21 w 28"/>
                <a:gd name="T5" fmla="*/ 16 h 33"/>
                <a:gd name="T6" fmla="*/ 13 w 28"/>
                <a:gd name="T7" fmla="*/ 6 h 33"/>
                <a:gd name="T8" fmla="*/ 7 w 28"/>
                <a:gd name="T9" fmla="*/ 6 h 33"/>
                <a:gd name="T10" fmla="*/ 7 w 28"/>
                <a:gd name="T11" fmla="*/ 26 h 33"/>
                <a:gd name="T12" fmla="*/ 0 w 28"/>
                <a:gd name="T13" fmla="*/ 33 h 33"/>
                <a:gd name="T14" fmla="*/ 0 w 28"/>
                <a:gd name="T15" fmla="*/ 0 h 33"/>
                <a:gd name="T16" fmla="*/ 13 w 28"/>
                <a:gd name="T17" fmla="*/ 0 h 33"/>
                <a:gd name="T18" fmla="*/ 28 w 28"/>
                <a:gd name="T19" fmla="*/ 16 h 33"/>
                <a:gd name="T20" fmla="*/ 13 w 28"/>
                <a:gd name="T21" fmla="*/ 33 h 33"/>
                <a:gd name="T22" fmla="*/ 0 w 28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3">
                  <a:moveTo>
                    <a:pt x="7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11"/>
                    <a:pt x="18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26"/>
                  </a:lnTo>
                  <a:close/>
                  <a:moveTo>
                    <a:pt x="0" y="3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2" y="0"/>
                    <a:pt x="28" y="7"/>
                    <a:pt x="28" y="16"/>
                  </a:cubicBezTo>
                  <a:cubicBezTo>
                    <a:pt x="28" y="26"/>
                    <a:pt x="22" y="33"/>
                    <a:pt x="13" y="33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-4170363" y="2182813"/>
              <a:ext cx="55563" cy="76200"/>
            </a:xfrm>
            <a:custGeom>
              <a:avLst/>
              <a:gdLst>
                <a:gd name="T0" fmla="*/ 7 w 24"/>
                <a:gd name="T1" fmla="*/ 6 h 33"/>
                <a:gd name="T2" fmla="*/ 7 w 24"/>
                <a:gd name="T3" fmla="*/ 15 h 33"/>
                <a:gd name="T4" fmla="*/ 13 w 24"/>
                <a:gd name="T5" fmla="*/ 15 h 33"/>
                <a:gd name="T6" fmla="*/ 17 w 24"/>
                <a:gd name="T7" fmla="*/ 11 h 33"/>
                <a:gd name="T8" fmla="*/ 13 w 24"/>
                <a:gd name="T9" fmla="*/ 6 h 33"/>
                <a:gd name="T10" fmla="*/ 7 w 24"/>
                <a:gd name="T11" fmla="*/ 6 h 33"/>
                <a:gd name="T12" fmla="*/ 0 w 24"/>
                <a:gd name="T13" fmla="*/ 0 h 33"/>
                <a:gd name="T14" fmla="*/ 13 w 24"/>
                <a:gd name="T15" fmla="*/ 0 h 33"/>
                <a:gd name="T16" fmla="*/ 24 w 24"/>
                <a:gd name="T17" fmla="*/ 11 h 33"/>
                <a:gd name="T18" fmla="*/ 13 w 24"/>
                <a:gd name="T19" fmla="*/ 21 h 33"/>
                <a:gd name="T20" fmla="*/ 7 w 24"/>
                <a:gd name="T21" fmla="*/ 21 h 33"/>
                <a:gd name="T22" fmla="*/ 7 w 24"/>
                <a:gd name="T23" fmla="*/ 33 h 33"/>
                <a:gd name="T24" fmla="*/ 0 w 24"/>
                <a:gd name="T25" fmla="*/ 33 h 33"/>
                <a:gd name="T26" fmla="*/ 0 w 24"/>
                <a:gd name="T2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3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5" y="15"/>
                    <a:pt x="17" y="13"/>
                    <a:pt x="17" y="11"/>
                  </a:cubicBezTo>
                  <a:cubicBezTo>
                    <a:pt x="17" y="9"/>
                    <a:pt x="15" y="6"/>
                    <a:pt x="13" y="6"/>
                  </a:cubicBezTo>
                  <a:lnTo>
                    <a:pt x="7" y="6"/>
                  </a:lnTo>
                  <a:close/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4" y="6"/>
                    <a:pt x="24" y="11"/>
                  </a:cubicBezTo>
                  <a:cubicBezTo>
                    <a:pt x="24" y="16"/>
                    <a:pt x="20" y="21"/>
                    <a:pt x="13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-4116388" y="2182813"/>
              <a:ext cx="74613" cy="76200"/>
            </a:xfrm>
            <a:custGeom>
              <a:avLst/>
              <a:gdLst>
                <a:gd name="T0" fmla="*/ 28 w 47"/>
                <a:gd name="T1" fmla="*/ 28 h 48"/>
                <a:gd name="T2" fmla="*/ 23 w 47"/>
                <a:gd name="T3" fmla="*/ 12 h 48"/>
                <a:gd name="T4" fmla="*/ 19 w 47"/>
                <a:gd name="T5" fmla="*/ 28 h 48"/>
                <a:gd name="T6" fmla="*/ 28 w 47"/>
                <a:gd name="T7" fmla="*/ 28 h 48"/>
                <a:gd name="T8" fmla="*/ 15 w 47"/>
                <a:gd name="T9" fmla="*/ 37 h 48"/>
                <a:gd name="T10" fmla="*/ 12 w 47"/>
                <a:gd name="T11" fmla="*/ 48 h 48"/>
                <a:gd name="T12" fmla="*/ 0 w 47"/>
                <a:gd name="T13" fmla="*/ 48 h 48"/>
                <a:gd name="T14" fmla="*/ 17 w 47"/>
                <a:gd name="T15" fmla="*/ 0 h 48"/>
                <a:gd name="T16" fmla="*/ 29 w 47"/>
                <a:gd name="T17" fmla="*/ 0 h 48"/>
                <a:gd name="T18" fmla="*/ 47 w 47"/>
                <a:gd name="T19" fmla="*/ 48 h 48"/>
                <a:gd name="T20" fmla="*/ 37 w 47"/>
                <a:gd name="T21" fmla="*/ 48 h 48"/>
                <a:gd name="T22" fmla="*/ 32 w 47"/>
                <a:gd name="T23" fmla="*/ 37 h 48"/>
                <a:gd name="T24" fmla="*/ 15 w 47"/>
                <a:gd name="T25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8">
                  <a:moveTo>
                    <a:pt x="28" y="28"/>
                  </a:moveTo>
                  <a:lnTo>
                    <a:pt x="23" y="12"/>
                  </a:lnTo>
                  <a:lnTo>
                    <a:pt x="19" y="28"/>
                  </a:lnTo>
                  <a:lnTo>
                    <a:pt x="28" y="28"/>
                  </a:lnTo>
                  <a:close/>
                  <a:moveTo>
                    <a:pt x="15" y="37"/>
                  </a:moveTo>
                  <a:lnTo>
                    <a:pt x="12" y="48"/>
                  </a:lnTo>
                  <a:lnTo>
                    <a:pt x="0" y="48"/>
                  </a:lnTo>
                  <a:lnTo>
                    <a:pt x="17" y="0"/>
                  </a:lnTo>
                  <a:lnTo>
                    <a:pt x="29" y="0"/>
                  </a:lnTo>
                  <a:lnTo>
                    <a:pt x="47" y="48"/>
                  </a:lnTo>
                  <a:lnTo>
                    <a:pt x="37" y="48"/>
                  </a:lnTo>
                  <a:lnTo>
                    <a:pt x="32" y="37"/>
                  </a:lnTo>
                  <a:lnTo>
                    <a:pt x="15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-4035425" y="2182813"/>
              <a:ext cx="58738" cy="76200"/>
            </a:xfrm>
            <a:custGeom>
              <a:avLst/>
              <a:gdLst>
                <a:gd name="T0" fmla="*/ 7 w 25"/>
                <a:gd name="T1" fmla="*/ 6 h 33"/>
                <a:gd name="T2" fmla="*/ 7 w 25"/>
                <a:gd name="T3" fmla="*/ 15 h 33"/>
                <a:gd name="T4" fmla="*/ 13 w 25"/>
                <a:gd name="T5" fmla="*/ 15 h 33"/>
                <a:gd name="T6" fmla="*/ 17 w 25"/>
                <a:gd name="T7" fmla="*/ 11 h 33"/>
                <a:gd name="T8" fmla="*/ 13 w 25"/>
                <a:gd name="T9" fmla="*/ 6 h 33"/>
                <a:gd name="T10" fmla="*/ 7 w 25"/>
                <a:gd name="T11" fmla="*/ 6 h 33"/>
                <a:gd name="T12" fmla="*/ 25 w 25"/>
                <a:gd name="T13" fmla="*/ 33 h 33"/>
                <a:gd name="T14" fmla="*/ 16 w 25"/>
                <a:gd name="T15" fmla="*/ 33 h 33"/>
                <a:gd name="T16" fmla="*/ 9 w 25"/>
                <a:gd name="T17" fmla="*/ 21 h 33"/>
                <a:gd name="T18" fmla="*/ 7 w 25"/>
                <a:gd name="T19" fmla="*/ 21 h 33"/>
                <a:gd name="T20" fmla="*/ 7 w 25"/>
                <a:gd name="T21" fmla="*/ 33 h 33"/>
                <a:gd name="T22" fmla="*/ 0 w 25"/>
                <a:gd name="T23" fmla="*/ 33 h 33"/>
                <a:gd name="T24" fmla="*/ 0 w 25"/>
                <a:gd name="T25" fmla="*/ 0 h 33"/>
                <a:gd name="T26" fmla="*/ 14 w 25"/>
                <a:gd name="T27" fmla="*/ 0 h 33"/>
                <a:gd name="T28" fmla="*/ 25 w 25"/>
                <a:gd name="T29" fmla="*/ 11 h 33"/>
                <a:gd name="T30" fmla="*/ 16 w 25"/>
                <a:gd name="T31" fmla="*/ 21 h 33"/>
                <a:gd name="T32" fmla="*/ 25 w 25"/>
                <a:gd name="T3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3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6" y="15"/>
                    <a:pt x="17" y="13"/>
                    <a:pt x="17" y="11"/>
                  </a:cubicBezTo>
                  <a:cubicBezTo>
                    <a:pt x="17" y="9"/>
                    <a:pt x="16" y="6"/>
                    <a:pt x="13" y="6"/>
                  </a:cubicBezTo>
                  <a:lnTo>
                    <a:pt x="7" y="6"/>
                  </a:lnTo>
                  <a:close/>
                  <a:moveTo>
                    <a:pt x="25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0"/>
                    <a:pt x="25" y="6"/>
                    <a:pt x="25" y="11"/>
                  </a:cubicBezTo>
                  <a:cubicBezTo>
                    <a:pt x="25" y="15"/>
                    <a:pt x="22" y="20"/>
                    <a:pt x="16" y="21"/>
                  </a:cubicBezTo>
                  <a:lnTo>
                    <a:pt x="2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-3962400" y="2182813"/>
              <a:ext cx="12700" cy="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-3935413" y="2182813"/>
              <a:ext cx="55563" cy="76200"/>
            </a:xfrm>
            <a:custGeom>
              <a:avLst/>
              <a:gdLst>
                <a:gd name="T0" fmla="*/ 7 w 24"/>
                <a:gd name="T1" fmla="*/ 23 h 33"/>
                <a:gd name="T2" fmla="*/ 12 w 24"/>
                <a:gd name="T3" fmla="*/ 27 h 33"/>
                <a:gd name="T4" fmla="*/ 17 w 24"/>
                <a:gd name="T5" fmla="*/ 24 h 33"/>
                <a:gd name="T6" fmla="*/ 13 w 24"/>
                <a:gd name="T7" fmla="*/ 20 h 33"/>
                <a:gd name="T8" fmla="*/ 9 w 24"/>
                <a:gd name="T9" fmla="*/ 19 h 33"/>
                <a:gd name="T10" fmla="*/ 1 w 24"/>
                <a:gd name="T11" fmla="*/ 10 h 33"/>
                <a:gd name="T12" fmla="*/ 12 w 24"/>
                <a:gd name="T13" fmla="*/ 0 h 33"/>
                <a:gd name="T14" fmla="*/ 23 w 24"/>
                <a:gd name="T15" fmla="*/ 10 h 33"/>
                <a:gd name="T16" fmla="*/ 16 w 24"/>
                <a:gd name="T17" fmla="*/ 10 h 33"/>
                <a:gd name="T18" fmla="*/ 12 w 24"/>
                <a:gd name="T19" fmla="*/ 6 h 33"/>
                <a:gd name="T20" fmla="*/ 8 w 24"/>
                <a:gd name="T21" fmla="*/ 9 h 33"/>
                <a:gd name="T22" fmla="*/ 11 w 24"/>
                <a:gd name="T23" fmla="*/ 13 h 33"/>
                <a:gd name="T24" fmla="*/ 15 w 24"/>
                <a:gd name="T25" fmla="*/ 14 h 33"/>
                <a:gd name="T26" fmla="*/ 24 w 24"/>
                <a:gd name="T27" fmla="*/ 24 h 33"/>
                <a:gd name="T28" fmla="*/ 12 w 24"/>
                <a:gd name="T29" fmla="*/ 33 h 33"/>
                <a:gd name="T30" fmla="*/ 0 w 24"/>
                <a:gd name="T31" fmla="*/ 23 h 33"/>
                <a:gd name="T32" fmla="*/ 7 w 24"/>
                <a:gd name="T3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3">
                  <a:moveTo>
                    <a:pt x="7" y="23"/>
                  </a:moveTo>
                  <a:cubicBezTo>
                    <a:pt x="7" y="25"/>
                    <a:pt x="9" y="27"/>
                    <a:pt x="12" y="27"/>
                  </a:cubicBezTo>
                  <a:cubicBezTo>
                    <a:pt x="15" y="27"/>
                    <a:pt x="17" y="26"/>
                    <a:pt x="17" y="24"/>
                  </a:cubicBezTo>
                  <a:cubicBezTo>
                    <a:pt x="17" y="22"/>
                    <a:pt x="16" y="21"/>
                    <a:pt x="13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" y="17"/>
                    <a:pt x="1" y="12"/>
                    <a:pt x="1" y="10"/>
                  </a:cubicBezTo>
                  <a:cubicBezTo>
                    <a:pt x="1" y="4"/>
                    <a:pt x="6" y="0"/>
                    <a:pt x="12" y="0"/>
                  </a:cubicBezTo>
                  <a:cubicBezTo>
                    <a:pt x="18" y="0"/>
                    <a:pt x="23" y="4"/>
                    <a:pt x="23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8"/>
                    <a:pt x="15" y="6"/>
                    <a:pt x="12" y="6"/>
                  </a:cubicBezTo>
                  <a:cubicBezTo>
                    <a:pt x="9" y="6"/>
                    <a:pt x="8" y="7"/>
                    <a:pt x="8" y="9"/>
                  </a:cubicBezTo>
                  <a:cubicBezTo>
                    <a:pt x="8" y="10"/>
                    <a:pt x="8" y="12"/>
                    <a:pt x="11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23" y="16"/>
                    <a:pt x="24" y="21"/>
                    <a:pt x="24" y="24"/>
                  </a:cubicBezTo>
                  <a:cubicBezTo>
                    <a:pt x="24" y="30"/>
                    <a:pt x="18" y="33"/>
                    <a:pt x="12" y="33"/>
                  </a:cubicBezTo>
                  <a:cubicBezTo>
                    <a:pt x="5" y="33"/>
                    <a:pt x="0" y="29"/>
                    <a:pt x="0" y="23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-4189413" y="2301875"/>
              <a:ext cx="57150" cy="76200"/>
            </a:xfrm>
            <a:custGeom>
              <a:avLst/>
              <a:gdLst>
                <a:gd name="T0" fmla="*/ 0 w 36"/>
                <a:gd name="T1" fmla="*/ 0 h 48"/>
                <a:gd name="T2" fmla="*/ 36 w 36"/>
                <a:gd name="T3" fmla="*/ 0 h 48"/>
                <a:gd name="T4" fmla="*/ 36 w 36"/>
                <a:gd name="T5" fmla="*/ 10 h 48"/>
                <a:gd name="T6" fmla="*/ 24 w 36"/>
                <a:gd name="T7" fmla="*/ 10 h 48"/>
                <a:gd name="T8" fmla="*/ 24 w 36"/>
                <a:gd name="T9" fmla="*/ 48 h 48"/>
                <a:gd name="T10" fmla="*/ 14 w 36"/>
                <a:gd name="T11" fmla="*/ 48 h 48"/>
                <a:gd name="T12" fmla="*/ 14 w 36"/>
                <a:gd name="T13" fmla="*/ 10 h 48"/>
                <a:gd name="T14" fmla="*/ 0 w 36"/>
                <a:gd name="T15" fmla="*/ 10 h 48"/>
                <a:gd name="T16" fmla="*/ 0 w 3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8">
                  <a:moveTo>
                    <a:pt x="0" y="0"/>
                  </a:moveTo>
                  <a:lnTo>
                    <a:pt x="36" y="0"/>
                  </a:lnTo>
                  <a:lnTo>
                    <a:pt x="36" y="10"/>
                  </a:lnTo>
                  <a:lnTo>
                    <a:pt x="24" y="10"/>
                  </a:lnTo>
                  <a:lnTo>
                    <a:pt x="24" y="48"/>
                  </a:lnTo>
                  <a:lnTo>
                    <a:pt x="14" y="48"/>
                  </a:lnTo>
                  <a:lnTo>
                    <a:pt x="14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-4121150" y="2301875"/>
              <a:ext cx="60325" cy="76200"/>
            </a:xfrm>
            <a:custGeom>
              <a:avLst/>
              <a:gdLst>
                <a:gd name="T0" fmla="*/ 19 w 26"/>
                <a:gd name="T1" fmla="*/ 21 h 33"/>
                <a:gd name="T2" fmla="*/ 19 w 26"/>
                <a:gd name="T3" fmla="*/ 0 h 33"/>
                <a:gd name="T4" fmla="*/ 26 w 26"/>
                <a:gd name="T5" fmla="*/ 0 h 33"/>
                <a:gd name="T6" fmla="*/ 26 w 26"/>
                <a:gd name="T7" fmla="*/ 21 h 33"/>
                <a:gd name="T8" fmla="*/ 13 w 26"/>
                <a:gd name="T9" fmla="*/ 33 h 33"/>
                <a:gd name="T10" fmla="*/ 0 w 26"/>
                <a:gd name="T11" fmla="*/ 21 h 33"/>
                <a:gd name="T12" fmla="*/ 0 w 26"/>
                <a:gd name="T13" fmla="*/ 0 h 33"/>
                <a:gd name="T14" fmla="*/ 7 w 26"/>
                <a:gd name="T15" fmla="*/ 0 h 33"/>
                <a:gd name="T16" fmla="*/ 7 w 26"/>
                <a:gd name="T17" fmla="*/ 21 h 33"/>
                <a:gd name="T18" fmla="*/ 13 w 26"/>
                <a:gd name="T19" fmla="*/ 27 h 33"/>
                <a:gd name="T20" fmla="*/ 19 w 26"/>
                <a:gd name="T21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33">
                  <a:moveTo>
                    <a:pt x="19" y="2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9"/>
                    <a:pt x="20" y="33"/>
                    <a:pt x="13" y="33"/>
                  </a:cubicBezTo>
                  <a:cubicBezTo>
                    <a:pt x="6" y="33"/>
                    <a:pt x="0" y="29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5"/>
                    <a:pt x="10" y="27"/>
                    <a:pt x="13" y="27"/>
                  </a:cubicBezTo>
                  <a:cubicBezTo>
                    <a:pt x="16" y="27"/>
                    <a:pt x="19" y="25"/>
                    <a:pt x="19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-4044950" y="2301875"/>
              <a:ext cx="57150" cy="76200"/>
            </a:xfrm>
            <a:custGeom>
              <a:avLst/>
              <a:gdLst>
                <a:gd name="T0" fmla="*/ 7 w 24"/>
                <a:gd name="T1" fmla="*/ 6 h 33"/>
                <a:gd name="T2" fmla="*/ 7 w 24"/>
                <a:gd name="T3" fmla="*/ 16 h 33"/>
                <a:gd name="T4" fmla="*/ 13 w 24"/>
                <a:gd name="T5" fmla="*/ 16 h 33"/>
                <a:gd name="T6" fmla="*/ 17 w 24"/>
                <a:gd name="T7" fmla="*/ 11 h 33"/>
                <a:gd name="T8" fmla="*/ 13 w 24"/>
                <a:gd name="T9" fmla="*/ 6 h 33"/>
                <a:gd name="T10" fmla="*/ 7 w 24"/>
                <a:gd name="T11" fmla="*/ 6 h 33"/>
                <a:gd name="T12" fmla="*/ 24 w 24"/>
                <a:gd name="T13" fmla="*/ 33 h 33"/>
                <a:gd name="T14" fmla="*/ 16 w 24"/>
                <a:gd name="T15" fmla="*/ 33 h 33"/>
                <a:gd name="T16" fmla="*/ 8 w 24"/>
                <a:gd name="T17" fmla="*/ 22 h 33"/>
                <a:gd name="T18" fmla="*/ 7 w 24"/>
                <a:gd name="T19" fmla="*/ 22 h 33"/>
                <a:gd name="T20" fmla="*/ 7 w 24"/>
                <a:gd name="T21" fmla="*/ 33 h 33"/>
                <a:gd name="T22" fmla="*/ 0 w 24"/>
                <a:gd name="T23" fmla="*/ 33 h 33"/>
                <a:gd name="T24" fmla="*/ 0 w 24"/>
                <a:gd name="T25" fmla="*/ 0 h 33"/>
                <a:gd name="T26" fmla="*/ 13 w 24"/>
                <a:gd name="T27" fmla="*/ 0 h 33"/>
                <a:gd name="T28" fmla="*/ 24 w 24"/>
                <a:gd name="T29" fmla="*/ 11 h 33"/>
                <a:gd name="T30" fmla="*/ 16 w 24"/>
                <a:gd name="T31" fmla="*/ 21 h 33"/>
                <a:gd name="T32" fmla="*/ 24 w 24"/>
                <a:gd name="T3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3">
                  <a:moveTo>
                    <a:pt x="7" y="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6"/>
                    <a:pt x="17" y="13"/>
                    <a:pt x="17" y="11"/>
                  </a:cubicBezTo>
                  <a:cubicBezTo>
                    <a:pt x="17" y="9"/>
                    <a:pt x="15" y="6"/>
                    <a:pt x="13" y="6"/>
                  </a:cubicBezTo>
                  <a:lnTo>
                    <a:pt x="7" y="6"/>
                  </a:lnTo>
                  <a:close/>
                  <a:moveTo>
                    <a:pt x="24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0"/>
                    <a:pt x="24" y="6"/>
                    <a:pt x="24" y="11"/>
                  </a:cubicBezTo>
                  <a:cubicBezTo>
                    <a:pt x="24" y="16"/>
                    <a:pt x="21" y="20"/>
                    <a:pt x="16" y="21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-3975100" y="2301875"/>
              <a:ext cx="17463" cy="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-3940175" y="2301875"/>
              <a:ext cx="57150" cy="76200"/>
            </a:xfrm>
            <a:custGeom>
              <a:avLst/>
              <a:gdLst>
                <a:gd name="T0" fmla="*/ 36 w 36"/>
                <a:gd name="T1" fmla="*/ 48 h 48"/>
                <a:gd name="T2" fmla="*/ 27 w 36"/>
                <a:gd name="T3" fmla="*/ 48 h 48"/>
                <a:gd name="T4" fmla="*/ 9 w 36"/>
                <a:gd name="T5" fmla="*/ 19 h 48"/>
                <a:gd name="T6" fmla="*/ 9 w 36"/>
                <a:gd name="T7" fmla="*/ 48 h 48"/>
                <a:gd name="T8" fmla="*/ 0 w 36"/>
                <a:gd name="T9" fmla="*/ 48 h 48"/>
                <a:gd name="T10" fmla="*/ 0 w 36"/>
                <a:gd name="T11" fmla="*/ 0 h 48"/>
                <a:gd name="T12" fmla="*/ 9 w 36"/>
                <a:gd name="T13" fmla="*/ 0 h 48"/>
                <a:gd name="T14" fmla="*/ 25 w 36"/>
                <a:gd name="T15" fmla="*/ 29 h 48"/>
                <a:gd name="T16" fmla="*/ 25 w 36"/>
                <a:gd name="T17" fmla="*/ 0 h 48"/>
                <a:gd name="T18" fmla="*/ 36 w 36"/>
                <a:gd name="T19" fmla="*/ 0 h 48"/>
                <a:gd name="T20" fmla="*/ 36 w 36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48">
                  <a:moveTo>
                    <a:pt x="36" y="48"/>
                  </a:moveTo>
                  <a:lnTo>
                    <a:pt x="27" y="48"/>
                  </a:lnTo>
                  <a:lnTo>
                    <a:pt x="9" y="19"/>
                  </a:lnTo>
                  <a:lnTo>
                    <a:pt x="9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9" y="0"/>
                  </a:lnTo>
                  <a:lnTo>
                    <a:pt x="25" y="29"/>
                  </a:lnTo>
                  <a:lnTo>
                    <a:pt x="25" y="0"/>
                  </a:lnTo>
                  <a:lnTo>
                    <a:pt x="36" y="0"/>
                  </a:lnTo>
                  <a:lnTo>
                    <a:pt x="36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-4341813" y="2422525"/>
              <a:ext cx="96838" cy="74613"/>
            </a:xfrm>
            <a:custGeom>
              <a:avLst/>
              <a:gdLst>
                <a:gd name="T0" fmla="*/ 34 w 42"/>
                <a:gd name="T1" fmla="*/ 0 h 32"/>
                <a:gd name="T2" fmla="*/ 42 w 42"/>
                <a:gd name="T3" fmla="*/ 0 h 32"/>
                <a:gd name="T4" fmla="*/ 31 w 42"/>
                <a:gd name="T5" fmla="*/ 32 h 32"/>
                <a:gd name="T6" fmla="*/ 25 w 42"/>
                <a:gd name="T7" fmla="*/ 32 h 32"/>
                <a:gd name="T8" fmla="*/ 21 w 42"/>
                <a:gd name="T9" fmla="*/ 15 h 32"/>
                <a:gd name="T10" fmla="*/ 16 w 42"/>
                <a:gd name="T11" fmla="*/ 32 h 32"/>
                <a:gd name="T12" fmla="*/ 11 w 42"/>
                <a:gd name="T13" fmla="*/ 32 h 32"/>
                <a:gd name="T14" fmla="*/ 0 w 42"/>
                <a:gd name="T15" fmla="*/ 0 h 32"/>
                <a:gd name="T16" fmla="*/ 7 w 42"/>
                <a:gd name="T17" fmla="*/ 0 h 32"/>
                <a:gd name="T18" fmla="*/ 14 w 42"/>
                <a:gd name="T19" fmla="*/ 20 h 32"/>
                <a:gd name="T20" fmla="*/ 18 w 42"/>
                <a:gd name="T21" fmla="*/ 4 h 32"/>
                <a:gd name="T22" fmla="*/ 24 w 42"/>
                <a:gd name="T23" fmla="*/ 4 h 32"/>
                <a:gd name="T24" fmla="*/ 28 w 42"/>
                <a:gd name="T25" fmla="*/ 20 h 32"/>
                <a:gd name="T26" fmla="*/ 34 w 42"/>
                <a:gd name="T2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2">
                  <a:moveTo>
                    <a:pt x="34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15"/>
                    <a:pt x="16" y="9"/>
                    <a:pt x="18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8" y="20"/>
                    <a:pt x="28" y="20"/>
                    <a:pt x="28" y="2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-4249738" y="2422525"/>
              <a:ext cx="74613" cy="74613"/>
            </a:xfrm>
            <a:custGeom>
              <a:avLst/>
              <a:gdLst>
                <a:gd name="T0" fmla="*/ 28 w 47"/>
                <a:gd name="T1" fmla="*/ 26 h 47"/>
                <a:gd name="T2" fmla="*/ 24 w 47"/>
                <a:gd name="T3" fmla="*/ 10 h 47"/>
                <a:gd name="T4" fmla="*/ 19 w 47"/>
                <a:gd name="T5" fmla="*/ 26 h 47"/>
                <a:gd name="T6" fmla="*/ 28 w 47"/>
                <a:gd name="T7" fmla="*/ 26 h 47"/>
                <a:gd name="T8" fmla="*/ 15 w 47"/>
                <a:gd name="T9" fmla="*/ 35 h 47"/>
                <a:gd name="T10" fmla="*/ 11 w 47"/>
                <a:gd name="T11" fmla="*/ 47 h 47"/>
                <a:gd name="T12" fmla="*/ 0 w 47"/>
                <a:gd name="T13" fmla="*/ 47 h 47"/>
                <a:gd name="T14" fmla="*/ 18 w 47"/>
                <a:gd name="T15" fmla="*/ 0 h 47"/>
                <a:gd name="T16" fmla="*/ 30 w 47"/>
                <a:gd name="T17" fmla="*/ 0 h 47"/>
                <a:gd name="T18" fmla="*/ 47 w 47"/>
                <a:gd name="T19" fmla="*/ 47 h 47"/>
                <a:gd name="T20" fmla="*/ 36 w 47"/>
                <a:gd name="T21" fmla="*/ 47 h 47"/>
                <a:gd name="T22" fmla="*/ 33 w 47"/>
                <a:gd name="T23" fmla="*/ 35 h 47"/>
                <a:gd name="T24" fmla="*/ 15 w 47"/>
                <a:gd name="T25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7">
                  <a:moveTo>
                    <a:pt x="28" y="26"/>
                  </a:moveTo>
                  <a:lnTo>
                    <a:pt x="24" y="10"/>
                  </a:lnTo>
                  <a:lnTo>
                    <a:pt x="19" y="26"/>
                  </a:lnTo>
                  <a:lnTo>
                    <a:pt x="28" y="26"/>
                  </a:lnTo>
                  <a:close/>
                  <a:moveTo>
                    <a:pt x="15" y="35"/>
                  </a:moveTo>
                  <a:lnTo>
                    <a:pt x="11" y="47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30" y="0"/>
                  </a:lnTo>
                  <a:lnTo>
                    <a:pt x="47" y="47"/>
                  </a:lnTo>
                  <a:lnTo>
                    <a:pt x="36" y="47"/>
                  </a:lnTo>
                  <a:lnTo>
                    <a:pt x="33" y="35"/>
                  </a:lnTo>
                  <a:lnTo>
                    <a:pt x="15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-4167188" y="2422525"/>
              <a:ext cx="55563" cy="74613"/>
            </a:xfrm>
            <a:custGeom>
              <a:avLst/>
              <a:gdLst>
                <a:gd name="T0" fmla="*/ 7 w 24"/>
                <a:gd name="T1" fmla="*/ 6 h 32"/>
                <a:gd name="T2" fmla="*/ 7 w 24"/>
                <a:gd name="T3" fmla="*/ 15 h 32"/>
                <a:gd name="T4" fmla="*/ 13 w 24"/>
                <a:gd name="T5" fmla="*/ 15 h 32"/>
                <a:gd name="T6" fmla="*/ 17 w 24"/>
                <a:gd name="T7" fmla="*/ 10 h 32"/>
                <a:gd name="T8" fmla="*/ 13 w 24"/>
                <a:gd name="T9" fmla="*/ 6 h 32"/>
                <a:gd name="T10" fmla="*/ 7 w 24"/>
                <a:gd name="T11" fmla="*/ 6 h 32"/>
                <a:gd name="T12" fmla="*/ 24 w 24"/>
                <a:gd name="T13" fmla="*/ 32 h 32"/>
                <a:gd name="T14" fmla="*/ 16 w 24"/>
                <a:gd name="T15" fmla="*/ 32 h 32"/>
                <a:gd name="T16" fmla="*/ 9 w 24"/>
                <a:gd name="T17" fmla="*/ 21 h 32"/>
                <a:gd name="T18" fmla="*/ 7 w 24"/>
                <a:gd name="T19" fmla="*/ 21 h 32"/>
                <a:gd name="T20" fmla="*/ 7 w 24"/>
                <a:gd name="T21" fmla="*/ 32 h 32"/>
                <a:gd name="T22" fmla="*/ 0 w 24"/>
                <a:gd name="T23" fmla="*/ 32 h 32"/>
                <a:gd name="T24" fmla="*/ 0 w 24"/>
                <a:gd name="T25" fmla="*/ 0 h 32"/>
                <a:gd name="T26" fmla="*/ 14 w 24"/>
                <a:gd name="T27" fmla="*/ 0 h 32"/>
                <a:gd name="T28" fmla="*/ 24 w 24"/>
                <a:gd name="T29" fmla="*/ 10 h 32"/>
                <a:gd name="T30" fmla="*/ 16 w 24"/>
                <a:gd name="T31" fmla="*/ 21 h 32"/>
                <a:gd name="T32" fmla="*/ 24 w 24"/>
                <a:gd name="T3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2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6" y="15"/>
                    <a:pt x="17" y="12"/>
                    <a:pt x="17" y="10"/>
                  </a:cubicBezTo>
                  <a:cubicBezTo>
                    <a:pt x="17" y="8"/>
                    <a:pt x="16" y="6"/>
                    <a:pt x="13" y="6"/>
                  </a:cubicBezTo>
                  <a:lnTo>
                    <a:pt x="7" y="6"/>
                  </a:lnTo>
                  <a:close/>
                  <a:moveTo>
                    <a:pt x="24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0"/>
                    <a:pt x="24" y="5"/>
                    <a:pt x="24" y="10"/>
                  </a:cubicBezTo>
                  <a:cubicBezTo>
                    <a:pt x="24" y="15"/>
                    <a:pt x="22" y="19"/>
                    <a:pt x="16" y="21"/>
                  </a:cubicBezTo>
                  <a:lnTo>
                    <a:pt x="2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-4100513" y="2419350"/>
              <a:ext cx="53975" cy="79375"/>
            </a:xfrm>
            <a:custGeom>
              <a:avLst/>
              <a:gdLst>
                <a:gd name="T0" fmla="*/ 7 w 23"/>
                <a:gd name="T1" fmla="*/ 24 h 34"/>
                <a:gd name="T2" fmla="*/ 12 w 23"/>
                <a:gd name="T3" fmla="*/ 28 h 34"/>
                <a:gd name="T4" fmla="*/ 16 w 23"/>
                <a:gd name="T5" fmla="*/ 24 h 34"/>
                <a:gd name="T6" fmla="*/ 12 w 23"/>
                <a:gd name="T7" fmla="*/ 20 h 34"/>
                <a:gd name="T8" fmla="*/ 8 w 23"/>
                <a:gd name="T9" fmla="*/ 19 h 34"/>
                <a:gd name="T10" fmla="*/ 0 w 23"/>
                <a:gd name="T11" fmla="*/ 10 h 34"/>
                <a:gd name="T12" fmla="*/ 11 w 23"/>
                <a:gd name="T13" fmla="*/ 0 h 34"/>
                <a:gd name="T14" fmla="*/ 22 w 23"/>
                <a:gd name="T15" fmla="*/ 10 h 34"/>
                <a:gd name="T16" fmla="*/ 15 w 23"/>
                <a:gd name="T17" fmla="*/ 10 h 34"/>
                <a:gd name="T18" fmla="*/ 11 w 23"/>
                <a:gd name="T19" fmla="*/ 7 h 34"/>
                <a:gd name="T20" fmla="*/ 7 w 23"/>
                <a:gd name="T21" fmla="*/ 10 h 34"/>
                <a:gd name="T22" fmla="*/ 10 w 23"/>
                <a:gd name="T23" fmla="*/ 13 h 34"/>
                <a:gd name="T24" fmla="*/ 14 w 23"/>
                <a:gd name="T25" fmla="*/ 14 h 34"/>
                <a:gd name="T26" fmla="*/ 23 w 23"/>
                <a:gd name="T27" fmla="*/ 24 h 34"/>
                <a:gd name="T28" fmla="*/ 12 w 23"/>
                <a:gd name="T29" fmla="*/ 34 h 34"/>
                <a:gd name="T30" fmla="*/ 0 w 23"/>
                <a:gd name="T31" fmla="*/ 24 h 34"/>
                <a:gd name="T32" fmla="*/ 7 w 23"/>
                <a:gd name="T33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4">
                  <a:moveTo>
                    <a:pt x="7" y="24"/>
                  </a:moveTo>
                  <a:cubicBezTo>
                    <a:pt x="7" y="26"/>
                    <a:pt x="8" y="28"/>
                    <a:pt x="12" y="28"/>
                  </a:cubicBezTo>
                  <a:cubicBezTo>
                    <a:pt x="14" y="28"/>
                    <a:pt x="16" y="26"/>
                    <a:pt x="16" y="24"/>
                  </a:cubicBezTo>
                  <a:cubicBezTo>
                    <a:pt x="16" y="23"/>
                    <a:pt x="16" y="21"/>
                    <a:pt x="12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" y="17"/>
                    <a:pt x="0" y="13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4" y="7"/>
                    <a:pt x="11" y="7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7" y="11"/>
                    <a:pt x="7" y="12"/>
                    <a:pt x="10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2" y="17"/>
                    <a:pt x="23" y="21"/>
                    <a:pt x="23" y="24"/>
                  </a:cubicBezTo>
                  <a:cubicBezTo>
                    <a:pt x="23" y="31"/>
                    <a:pt x="17" y="34"/>
                    <a:pt x="12" y="34"/>
                  </a:cubicBezTo>
                  <a:cubicBezTo>
                    <a:pt x="4" y="34"/>
                    <a:pt x="0" y="29"/>
                    <a:pt x="0" y="24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7" name="Freeform 45"/>
            <p:cNvSpPr>
              <a:spLocks noEditPoints="1"/>
            </p:cNvSpPr>
            <p:nvPr/>
          </p:nvSpPr>
          <p:spPr bwMode="auto">
            <a:xfrm>
              <a:off x="-4041775" y="2422525"/>
              <a:ext cx="74613" cy="74613"/>
            </a:xfrm>
            <a:custGeom>
              <a:avLst/>
              <a:gdLst>
                <a:gd name="T0" fmla="*/ 28 w 47"/>
                <a:gd name="T1" fmla="*/ 26 h 47"/>
                <a:gd name="T2" fmla="*/ 23 w 47"/>
                <a:gd name="T3" fmla="*/ 10 h 47"/>
                <a:gd name="T4" fmla="*/ 17 w 47"/>
                <a:gd name="T5" fmla="*/ 26 h 47"/>
                <a:gd name="T6" fmla="*/ 28 w 47"/>
                <a:gd name="T7" fmla="*/ 26 h 47"/>
                <a:gd name="T8" fmla="*/ 14 w 47"/>
                <a:gd name="T9" fmla="*/ 35 h 47"/>
                <a:gd name="T10" fmla="*/ 10 w 47"/>
                <a:gd name="T11" fmla="*/ 47 h 47"/>
                <a:gd name="T12" fmla="*/ 0 w 47"/>
                <a:gd name="T13" fmla="*/ 47 h 47"/>
                <a:gd name="T14" fmla="*/ 17 w 47"/>
                <a:gd name="T15" fmla="*/ 0 h 47"/>
                <a:gd name="T16" fmla="*/ 28 w 47"/>
                <a:gd name="T17" fmla="*/ 0 h 47"/>
                <a:gd name="T18" fmla="*/ 47 w 47"/>
                <a:gd name="T19" fmla="*/ 47 h 47"/>
                <a:gd name="T20" fmla="*/ 35 w 47"/>
                <a:gd name="T21" fmla="*/ 47 h 47"/>
                <a:gd name="T22" fmla="*/ 31 w 47"/>
                <a:gd name="T23" fmla="*/ 35 h 47"/>
                <a:gd name="T24" fmla="*/ 14 w 47"/>
                <a:gd name="T25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7">
                  <a:moveTo>
                    <a:pt x="28" y="26"/>
                  </a:moveTo>
                  <a:lnTo>
                    <a:pt x="23" y="10"/>
                  </a:lnTo>
                  <a:lnTo>
                    <a:pt x="17" y="26"/>
                  </a:lnTo>
                  <a:lnTo>
                    <a:pt x="28" y="26"/>
                  </a:lnTo>
                  <a:close/>
                  <a:moveTo>
                    <a:pt x="14" y="35"/>
                  </a:moveTo>
                  <a:lnTo>
                    <a:pt x="10" y="47"/>
                  </a:lnTo>
                  <a:lnTo>
                    <a:pt x="0" y="47"/>
                  </a:lnTo>
                  <a:lnTo>
                    <a:pt x="17" y="0"/>
                  </a:lnTo>
                  <a:lnTo>
                    <a:pt x="28" y="0"/>
                  </a:lnTo>
                  <a:lnTo>
                    <a:pt x="47" y="47"/>
                  </a:lnTo>
                  <a:lnTo>
                    <a:pt x="35" y="47"/>
                  </a:lnTo>
                  <a:lnTo>
                    <a:pt x="31" y="35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-3971925" y="2422525"/>
              <a:ext cx="96838" cy="74613"/>
            </a:xfrm>
            <a:custGeom>
              <a:avLst/>
              <a:gdLst>
                <a:gd name="T0" fmla="*/ 34 w 42"/>
                <a:gd name="T1" fmla="*/ 0 h 32"/>
                <a:gd name="T2" fmla="*/ 42 w 42"/>
                <a:gd name="T3" fmla="*/ 0 h 32"/>
                <a:gd name="T4" fmla="*/ 31 w 42"/>
                <a:gd name="T5" fmla="*/ 32 h 32"/>
                <a:gd name="T6" fmla="*/ 25 w 42"/>
                <a:gd name="T7" fmla="*/ 32 h 32"/>
                <a:gd name="T8" fmla="*/ 21 w 42"/>
                <a:gd name="T9" fmla="*/ 15 h 32"/>
                <a:gd name="T10" fmla="*/ 16 w 42"/>
                <a:gd name="T11" fmla="*/ 32 h 32"/>
                <a:gd name="T12" fmla="*/ 11 w 42"/>
                <a:gd name="T13" fmla="*/ 32 h 32"/>
                <a:gd name="T14" fmla="*/ 0 w 42"/>
                <a:gd name="T15" fmla="*/ 0 h 32"/>
                <a:gd name="T16" fmla="*/ 7 w 42"/>
                <a:gd name="T17" fmla="*/ 0 h 32"/>
                <a:gd name="T18" fmla="*/ 14 w 42"/>
                <a:gd name="T19" fmla="*/ 20 h 32"/>
                <a:gd name="T20" fmla="*/ 18 w 42"/>
                <a:gd name="T21" fmla="*/ 4 h 32"/>
                <a:gd name="T22" fmla="*/ 24 w 42"/>
                <a:gd name="T23" fmla="*/ 4 h 32"/>
                <a:gd name="T24" fmla="*/ 28 w 42"/>
                <a:gd name="T25" fmla="*/ 20 h 32"/>
                <a:gd name="T26" fmla="*/ 34 w 42"/>
                <a:gd name="T2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2">
                  <a:moveTo>
                    <a:pt x="34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15"/>
                    <a:pt x="17" y="9"/>
                    <a:pt x="18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8" y="20"/>
                    <a:pt x="28" y="20"/>
                    <a:pt x="28" y="2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  <p:grpSp>
        <p:nvGrpSpPr>
          <p:cNvPr id="49" name="Group 48"/>
          <p:cNvGrpSpPr/>
          <p:nvPr userDrawn="1"/>
        </p:nvGrpSpPr>
        <p:grpSpPr>
          <a:xfrm>
            <a:off x="457199" y="6188895"/>
            <a:ext cx="1541503" cy="211905"/>
            <a:chOff x="-10109200" y="8447088"/>
            <a:chExt cx="1766888" cy="242888"/>
          </a:xfrm>
        </p:grpSpPr>
        <p:sp>
          <p:nvSpPr>
            <p:cNvPr id="50" name="Freeform 47"/>
            <p:cNvSpPr>
              <a:spLocks noEditPoints="1"/>
            </p:cNvSpPr>
            <p:nvPr/>
          </p:nvSpPr>
          <p:spPr bwMode="auto">
            <a:xfrm>
              <a:off x="-10109200" y="8577263"/>
              <a:ext cx="1766888" cy="112713"/>
            </a:xfrm>
            <a:custGeom>
              <a:avLst/>
              <a:gdLst>
                <a:gd name="T0" fmla="*/ 0 w 759"/>
                <a:gd name="T1" fmla="*/ 1 h 48"/>
                <a:gd name="T2" fmla="*/ 17 w 759"/>
                <a:gd name="T3" fmla="*/ 5 h 48"/>
                <a:gd name="T4" fmla="*/ 4 w 759"/>
                <a:gd name="T5" fmla="*/ 5 h 48"/>
                <a:gd name="T6" fmla="*/ 75 w 759"/>
                <a:gd name="T7" fmla="*/ 42 h 48"/>
                <a:gd name="T8" fmla="*/ 72 w 759"/>
                <a:gd name="T9" fmla="*/ 22 h 48"/>
                <a:gd name="T10" fmla="*/ 74 w 759"/>
                <a:gd name="T11" fmla="*/ 1 h 48"/>
                <a:gd name="T12" fmla="*/ 97 w 759"/>
                <a:gd name="T13" fmla="*/ 48 h 48"/>
                <a:gd name="T14" fmla="*/ 87 w 759"/>
                <a:gd name="T15" fmla="*/ 13 h 48"/>
                <a:gd name="T16" fmla="*/ 97 w 759"/>
                <a:gd name="T17" fmla="*/ 0 h 48"/>
                <a:gd name="T18" fmla="*/ 108 w 759"/>
                <a:gd name="T19" fmla="*/ 36 h 48"/>
                <a:gd name="T20" fmla="*/ 123 w 759"/>
                <a:gd name="T21" fmla="*/ 1 h 48"/>
                <a:gd name="T22" fmla="*/ 163 w 759"/>
                <a:gd name="T23" fmla="*/ 24 h 48"/>
                <a:gd name="T24" fmla="*/ 142 w 759"/>
                <a:gd name="T25" fmla="*/ 24 h 48"/>
                <a:gd name="T26" fmla="*/ 160 w 759"/>
                <a:gd name="T27" fmla="*/ 0 h 48"/>
                <a:gd name="T28" fmla="*/ 163 w 759"/>
                <a:gd name="T29" fmla="*/ 24 h 48"/>
                <a:gd name="T30" fmla="*/ 219 w 759"/>
                <a:gd name="T31" fmla="*/ 39 h 48"/>
                <a:gd name="T32" fmla="*/ 195 w 759"/>
                <a:gd name="T33" fmla="*/ 47 h 48"/>
                <a:gd name="T34" fmla="*/ 241 w 759"/>
                <a:gd name="T35" fmla="*/ 1 h 48"/>
                <a:gd name="T36" fmla="*/ 241 w 759"/>
                <a:gd name="T37" fmla="*/ 1 h 48"/>
                <a:gd name="T38" fmla="*/ 282 w 759"/>
                <a:gd name="T39" fmla="*/ 39 h 48"/>
                <a:gd name="T40" fmla="*/ 259 w 759"/>
                <a:gd name="T41" fmla="*/ 47 h 48"/>
                <a:gd name="T42" fmla="*/ 323 w 759"/>
                <a:gd name="T43" fmla="*/ 24 h 48"/>
                <a:gd name="T44" fmla="*/ 302 w 759"/>
                <a:gd name="T45" fmla="*/ 24 h 48"/>
                <a:gd name="T46" fmla="*/ 320 w 759"/>
                <a:gd name="T47" fmla="*/ 0 h 48"/>
                <a:gd name="T48" fmla="*/ 323 w 759"/>
                <a:gd name="T49" fmla="*/ 24 h 48"/>
                <a:gd name="T50" fmla="*/ 377 w 759"/>
                <a:gd name="T51" fmla="*/ 47 h 48"/>
                <a:gd name="T52" fmla="*/ 396 w 759"/>
                <a:gd name="T53" fmla="*/ 1 h 48"/>
                <a:gd name="T54" fmla="*/ 446 w 759"/>
                <a:gd name="T55" fmla="*/ 24 h 48"/>
                <a:gd name="T56" fmla="*/ 423 w 759"/>
                <a:gd name="T57" fmla="*/ 5 h 48"/>
                <a:gd name="T58" fmla="*/ 481 w 759"/>
                <a:gd name="T59" fmla="*/ 37 h 48"/>
                <a:gd name="T60" fmla="*/ 458 w 759"/>
                <a:gd name="T61" fmla="*/ 47 h 48"/>
                <a:gd name="T62" fmla="*/ 499 w 759"/>
                <a:gd name="T63" fmla="*/ 9 h 48"/>
                <a:gd name="T64" fmla="*/ 498 w 759"/>
                <a:gd name="T65" fmla="*/ 1 h 48"/>
                <a:gd name="T66" fmla="*/ 562 w 759"/>
                <a:gd name="T67" fmla="*/ 24 h 48"/>
                <a:gd name="T68" fmla="*/ 539 w 759"/>
                <a:gd name="T69" fmla="*/ 5 h 48"/>
                <a:gd name="T70" fmla="*/ 590 w 759"/>
                <a:gd name="T71" fmla="*/ 29 h 48"/>
                <a:gd name="T72" fmla="*/ 573 w 759"/>
                <a:gd name="T73" fmla="*/ 47 h 48"/>
                <a:gd name="T74" fmla="*/ 598 w 759"/>
                <a:gd name="T75" fmla="*/ 47 h 48"/>
                <a:gd name="T76" fmla="*/ 598 w 759"/>
                <a:gd name="T77" fmla="*/ 15 h 48"/>
                <a:gd name="T78" fmla="*/ 590 w 759"/>
                <a:gd name="T79" fmla="*/ 5 h 48"/>
                <a:gd name="T80" fmla="*/ 613 w 759"/>
                <a:gd name="T81" fmla="*/ 1 h 48"/>
                <a:gd name="T82" fmla="*/ 626 w 759"/>
                <a:gd name="T83" fmla="*/ 29 h 48"/>
                <a:gd name="T84" fmla="*/ 630 w 759"/>
                <a:gd name="T85" fmla="*/ 5 h 48"/>
                <a:gd name="T86" fmla="*/ 618 w 759"/>
                <a:gd name="T87" fmla="*/ 5 h 48"/>
                <a:gd name="T88" fmla="*/ 697 w 759"/>
                <a:gd name="T89" fmla="*/ 24 h 48"/>
                <a:gd name="T90" fmla="*/ 674 w 759"/>
                <a:gd name="T91" fmla="*/ 5 h 48"/>
                <a:gd name="T92" fmla="*/ 754 w 759"/>
                <a:gd name="T93" fmla="*/ 1 h 48"/>
                <a:gd name="T94" fmla="*/ 719 w 759"/>
                <a:gd name="T95" fmla="*/ 40 h 48"/>
                <a:gd name="T96" fmla="*/ 721 w 759"/>
                <a:gd name="T97" fmla="*/ 47 h 48"/>
                <a:gd name="T98" fmla="*/ 759 w 759"/>
                <a:gd name="T99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59" h="48">
                  <a:moveTo>
                    <a:pt x="17" y="47"/>
                  </a:moveTo>
                  <a:cubicBezTo>
                    <a:pt x="30" y="47"/>
                    <a:pt x="38" y="37"/>
                    <a:pt x="38" y="24"/>
                  </a:cubicBezTo>
                  <a:cubicBezTo>
                    <a:pt x="38" y="11"/>
                    <a:pt x="30" y="1"/>
                    <a:pt x="17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7"/>
                    <a:pt x="0" y="47"/>
                    <a:pt x="0" y="47"/>
                  </a:cubicBezTo>
                  <a:lnTo>
                    <a:pt x="17" y="47"/>
                  </a:lnTo>
                  <a:close/>
                  <a:moveTo>
                    <a:pt x="4" y="5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28" y="5"/>
                    <a:pt x="33" y="13"/>
                    <a:pt x="33" y="24"/>
                  </a:cubicBezTo>
                  <a:cubicBezTo>
                    <a:pt x="33" y="35"/>
                    <a:pt x="28" y="42"/>
                    <a:pt x="17" y="42"/>
                  </a:cubicBezTo>
                  <a:cubicBezTo>
                    <a:pt x="4" y="42"/>
                    <a:pt x="4" y="42"/>
                    <a:pt x="4" y="42"/>
                  </a:cubicBezTo>
                  <a:lnTo>
                    <a:pt x="4" y="5"/>
                  </a:lnTo>
                  <a:close/>
                  <a:moveTo>
                    <a:pt x="48" y="1"/>
                  </a:moveTo>
                  <a:cubicBezTo>
                    <a:pt x="48" y="47"/>
                    <a:pt x="48" y="47"/>
                    <a:pt x="48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1"/>
                    <a:pt x="74" y="1"/>
                    <a:pt x="74" y="1"/>
                  </a:cubicBezTo>
                  <a:lnTo>
                    <a:pt x="48" y="1"/>
                  </a:lnTo>
                  <a:close/>
                  <a:moveTo>
                    <a:pt x="86" y="34"/>
                  </a:moveTo>
                  <a:cubicBezTo>
                    <a:pt x="82" y="34"/>
                    <a:pt x="82" y="34"/>
                    <a:pt x="82" y="34"/>
                  </a:cubicBezTo>
                  <a:cubicBezTo>
                    <a:pt x="82" y="40"/>
                    <a:pt x="88" y="48"/>
                    <a:pt x="97" y="48"/>
                  </a:cubicBezTo>
                  <a:cubicBezTo>
                    <a:pt x="106" y="48"/>
                    <a:pt x="111" y="42"/>
                    <a:pt x="112" y="36"/>
                  </a:cubicBezTo>
                  <a:cubicBezTo>
                    <a:pt x="114" y="28"/>
                    <a:pt x="108" y="23"/>
                    <a:pt x="100" y="22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87" y="19"/>
                    <a:pt x="87" y="15"/>
                    <a:pt x="87" y="13"/>
                  </a:cubicBezTo>
                  <a:cubicBezTo>
                    <a:pt x="87" y="8"/>
                    <a:pt x="92" y="5"/>
                    <a:pt x="97" y="5"/>
                  </a:cubicBezTo>
                  <a:cubicBezTo>
                    <a:pt x="102" y="5"/>
                    <a:pt x="107" y="8"/>
                    <a:pt x="107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5"/>
                    <a:pt x="105" y="0"/>
                    <a:pt x="97" y="0"/>
                  </a:cubicBezTo>
                  <a:cubicBezTo>
                    <a:pt x="89" y="0"/>
                    <a:pt x="82" y="5"/>
                    <a:pt x="82" y="13"/>
                  </a:cubicBezTo>
                  <a:cubicBezTo>
                    <a:pt x="82" y="17"/>
                    <a:pt x="83" y="22"/>
                    <a:pt x="93" y="24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104" y="27"/>
                    <a:pt x="109" y="30"/>
                    <a:pt x="108" y="36"/>
                  </a:cubicBezTo>
                  <a:cubicBezTo>
                    <a:pt x="107" y="39"/>
                    <a:pt x="104" y="43"/>
                    <a:pt x="97" y="43"/>
                  </a:cubicBezTo>
                  <a:cubicBezTo>
                    <a:pt x="90" y="43"/>
                    <a:pt x="86" y="38"/>
                    <a:pt x="86" y="34"/>
                  </a:cubicBezTo>
                  <a:moveTo>
                    <a:pt x="127" y="1"/>
                  </a:moveTo>
                  <a:cubicBezTo>
                    <a:pt x="123" y="1"/>
                    <a:pt x="123" y="1"/>
                    <a:pt x="123" y="1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7" y="47"/>
                    <a:pt x="127" y="47"/>
                    <a:pt x="127" y="47"/>
                  </a:cubicBezTo>
                  <a:lnTo>
                    <a:pt x="127" y="1"/>
                  </a:lnTo>
                  <a:close/>
                  <a:moveTo>
                    <a:pt x="163" y="24"/>
                  </a:moveTo>
                  <a:cubicBezTo>
                    <a:pt x="163" y="28"/>
                    <a:pt x="163" y="28"/>
                    <a:pt x="163" y="28"/>
                  </a:cubicBezTo>
                  <a:cubicBezTo>
                    <a:pt x="177" y="28"/>
                    <a:pt x="177" y="28"/>
                    <a:pt x="177" y="28"/>
                  </a:cubicBezTo>
                  <a:cubicBezTo>
                    <a:pt x="176" y="38"/>
                    <a:pt x="170" y="43"/>
                    <a:pt x="160" y="43"/>
                  </a:cubicBezTo>
                  <a:cubicBezTo>
                    <a:pt x="150" y="43"/>
                    <a:pt x="142" y="35"/>
                    <a:pt x="142" y="24"/>
                  </a:cubicBezTo>
                  <a:cubicBezTo>
                    <a:pt x="142" y="13"/>
                    <a:pt x="150" y="5"/>
                    <a:pt x="160" y="5"/>
                  </a:cubicBezTo>
                  <a:cubicBezTo>
                    <a:pt x="165" y="5"/>
                    <a:pt x="169" y="6"/>
                    <a:pt x="172" y="9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1" y="2"/>
                    <a:pt x="166" y="0"/>
                    <a:pt x="160" y="0"/>
                  </a:cubicBezTo>
                  <a:cubicBezTo>
                    <a:pt x="147" y="0"/>
                    <a:pt x="137" y="11"/>
                    <a:pt x="137" y="24"/>
                  </a:cubicBezTo>
                  <a:cubicBezTo>
                    <a:pt x="137" y="37"/>
                    <a:pt x="147" y="48"/>
                    <a:pt x="160" y="48"/>
                  </a:cubicBezTo>
                  <a:cubicBezTo>
                    <a:pt x="174" y="48"/>
                    <a:pt x="182" y="40"/>
                    <a:pt x="182" y="24"/>
                  </a:cubicBezTo>
                  <a:lnTo>
                    <a:pt x="163" y="24"/>
                  </a:lnTo>
                  <a:close/>
                  <a:moveTo>
                    <a:pt x="223" y="47"/>
                  </a:moveTo>
                  <a:cubicBezTo>
                    <a:pt x="223" y="1"/>
                    <a:pt x="223" y="1"/>
                    <a:pt x="223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39"/>
                    <a:pt x="219" y="39"/>
                    <a:pt x="219" y="3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1" y="1"/>
                    <a:pt x="191" y="1"/>
                    <a:pt x="191" y="1"/>
                  </a:cubicBezTo>
                  <a:cubicBezTo>
                    <a:pt x="191" y="47"/>
                    <a:pt x="191" y="47"/>
                    <a:pt x="191" y="47"/>
                  </a:cubicBezTo>
                  <a:cubicBezTo>
                    <a:pt x="195" y="47"/>
                    <a:pt x="195" y="47"/>
                    <a:pt x="195" y="47"/>
                  </a:cubicBezTo>
                  <a:cubicBezTo>
                    <a:pt x="195" y="8"/>
                    <a:pt x="195" y="8"/>
                    <a:pt x="195" y="8"/>
                  </a:cubicBezTo>
                  <a:cubicBezTo>
                    <a:pt x="219" y="47"/>
                    <a:pt x="219" y="47"/>
                    <a:pt x="219" y="47"/>
                  </a:cubicBezTo>
                  <a:lnTo>
                    <a:pt x="223" y="47"/>
                  </a:lnTo>
                  <a:close/>
                  <a:moveTo>
                    <a:pt x="241" y="1"/>
                  </a:moveTo>
                  <a:cubicBezTo>
                    <a:pt x="237" y="1"/>
                    <a:pt x="237" y="1"/>
                    <a:pt x="237" y="1"/>
                  </a:cubicBezTo>
                  <a:cubicBezTo>
                    <a:pt x="237" y="47"/>
                    <a:pt x="237" y="47"/>
                    <a:pt x="237" y="47"/>
                  </a:cubicBezTo>
                  <a:cubicBezTo>
                    <a:pt x="241" y="47"/>
                    <a:pt x="241" y="47"/>
                    <a:pt x="241" y="47"/>
                  </a:cubicBezTo>
                  <a:lnTo>
                    <a:pt x="241" y="1"/>
                  </a:lnTo>
                  <a:close/>
                  <a:moveTo>
                    <a:pt x="287" y="47"/>
                  </a:moveTo>
                  <a:cubicBezTo>
                    <a:pt x="287" y="1"/>
                    <a:pt x="287" y="1"/>
                    <a:pt x="287" y="1"/>
                  </a:cubicBezTo>
                  <a:cubicBezTo>
                    <a:pt x="282" y="1"/>
                    <a:pt x="282" y="1"/>
                    <a:pt x="282" y="1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59" y="1"/>
                    <a:pt x="259" y="1"/>
                    <a:pt x="259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9" y="47"/>
                    <a:pt x="259" y="47"/>
                    <a:pt x="259" y="47"/>
                  </a:cubicBezTo>
                  <a:cubicBezTo>
                    <a:pt x="259" y="8"/>
                    <a:pt x="259" y="8"/>
                    <a:pt x="259" y="8"/>
                  </a:cubicBezTo>
                  <a:cubicBezTo>
                    <a:pt x="282" y="47"/>
                    <a:pt x="282" y="47"/>
                    <a:pt x="282" y="47"/>
                  </a:cubicBezTo>
                  <a:lnTo>
                    <a:pt x="287" y="47"/>
                  </a:lnTo>
                  <a:close/>
                  <a:moveTo>
                    <a:pt x="323" y="24"/>
                  </a:moveTo>
                  <a:cubicBezTo>
                    <a:pt x="323" y="28"/>
                    <a:pt x="323" y="28"/>
                    <a:pt x="323" y="28"/>
                  </a:cubicBezTo>
                  <a:cubicBezTo>
                    <a:pt x="337" y="28"/>
                    <a:pt x="337" y="28"/>
                    <a:pt x="337" y="28"/>
                  </a:cubicBezTo>
                  <a:cubicBezTo>
                    <a:pt x="336" y="38"/>
                    <a:pt x="330" y="43"/>
                    <a:pt x="320" y="43"/>
                  </a:cubicBezTo>
                  <a:cubicBezTo>
                    <a:pt x="310" y="43"/>
                    <a:pt x="302" y="35"/>
                    <a:pt x="302" y="24"/>
                  </a:cubicBezTo>
                  <a:cubicBezTo>
                    <a:pt x="302" y="13"/>
                    <a:pt x="310" y="5"/>
                    <a:pt x="320" y="5"/>
                  </a:cubicBezTo>
                  <a:cubicBezTo>
                    <a:pt x="325" y="5"/>
                    <a:pt x="329" y="6"/>
                    <a:pt x="332" y="9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1" y="2"/>
                    <a:pt x="326" y="0"/>
                    <a:pt x="320" y="0"/>
                  </a:cubicBezTo>
                  <a:cubicBezTo>
                    <a:pt x="307" y="0"/>
                    <a:pt x="297" y="11"/>
                    <a:pt x="297" y="24"/>
                  </a:cubicBezTo>
                  <a:cubicBezTo>
                    <a:pt x="297" y="37"/>
                    <a:pt x="307" y="48"/>
                    <a:pt x="320" y="48"/>
                  </a:cubicBezTo>
                  <a:cubicBezTo>
                    <a:pt x="333" y="48"/>
                    <a:pt x="342" y="40"/>
                    <a:pt x="342" y="24"/>
                  </a:cubicBezTo>
                  <a:lnTo>
                    <a:pt x="323" y="24"/>
                  </a:lnTo>
                  <a:close/>
                  <a:moveTo>
                    <a:pt x="362" y="1"/>
                  </a:moveTo>
                  <a:cubicBezTo>
                    <a:pt x="362" y="5"/>
                    <a:pt x="362" y="5"/>
                    <a:pt x="362" y="5"/>
                  </a:cubicBezTo>
                  <a:cubicBezTo>
                    <a:pt x="377" y="5"/>
                    <a:pt x="377" y="5"/>
                    <a:pt x="377" y="5"/>
                  </a:cubicBezTo>
                  <a:cubicBezTo>
                    <a:pt x="377" y="47"/>
                    <a:pt x="377" y="47"/>
                    <a:pt x="377" y="47"/>
                  </a:cubicBezTo>
                  <a:cubicBezTo>
                    <a:pt x="381" y="47"/>
                    <a:pt x="381" y="47"/>
                    <a:pt x="381" y="47"/>
                  </a:cubicBezTo>
                  <a:cubicBezTo>
                    <a:pt x="381" y="5"/>
                    <a:pt x="381" y="5"/>
                    <a:pt x="381" y="5"/>
                  </a:cubicBezTo>
                  <a:cubicBezTo>
                    <a:pt x="396" y="5"/>
                    <a:pt x="396" y="5"/>
                    <a:pt x="396" y="5"/>
                  </a:cubicBezTo>
                  <a:cubicBezTo>
                    <a:pt x="396" y="1"/>
                    <a:pt x="396" y="1"/>
                    <a:pt x="396" y="1"/>
                  </a:cubicBezTo>
                  <a:lnTo>
                    <a:pt x="362" y="1"/>
                  </a:lnTo>
                  <a:close/>
                  <a:moveTo>
                    <a:pt x="399" y="24"/>
                  </a:moveTo>
                  <a:cubicBezTo>
                    <a:pt x="399" y="37"/>
                    <a:pt x="409" y="48"/>
                    <a:pt x="423" y="48"/>
                  </a:cubicBezTo>
                  <a:cubicBezTo>
                    <a:pt x="436" y="48"/>
                    <a:pt x="446" y="37"/>
                    <a:pt x="446" y="24"/>
                  </a:cubicBezTo>
                  <a:cubicBezTo>
                    <a:pt x="446" y="11"/>
                    <a:pt x="436" y="0"/>
                    <a:pt x="423" y="0"/>
                  </a:cubicBezTo>
                  <a:cubicBezTo>
                    <a:pt x="409" y="0"/>
                    <a:pt x="399" y="11"/>
                    <a:pt x="399" y="24"/>
                  </a:cubicBezTo>
                  <a:moveTo>
                    <a:pt x="404" y="24"/>
                  </a:moveTo>
                  <a:cubicBezTo>
                    <a:pt x="404" y="13"/>
                    <a:pt x="412" y="5"/>
                    <a:pt x="423" y="5"/>
                  </a:cubicBezTo>
                  <a:cubicBezTo>
                    <a:pt x="433" y="5"/>
                    <a:pt x="441" y="13"/>
                    <a:pt x="441" y="24"/>
                  </a:cubicBezTo>
                  <a:cubicBezTo>
                    <a:pt x="441" y="35"/>
                    <a:pt x="433" y="43"/>
                    <a:pt x="423" y="43"/>
                  </a:cubicBezTo>
                  <a:cubicBezTo>
                    <a:pt x="412" y="43"/>
                    <a:pt x="404" y="35"/>
                    <a:pt x="404" y="24"/>
                  </a:cubicBezTo>
                  <a:moveTo>
                    <a:pt x="481" y="37"/>
                  </a:moveTo>
                  <a:cubicBezTo>
                    <a:pt x="463" y="1"/>
                    <a:pt x="463" y="1"/>
                    <a:pt x="463" y="1"/>
                  </a:cubicBezTo>
                  <a:cubicBezTo>
                    <a:pt x="459" y="1"/>
                    <a:pt x="459" y="1"/>
                    <a:pt x="459" y="1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58" y="47"/>
                    <a:pt x="458" y="47"/>
                    <a:pt x="458" y="47"/>
                  </a:cubicBezTo>
                  <a:cubicBezTo>
                    <a:pt x="462" y="9"/>
                    <a:pt x="462" y="9"/>
                    <a:pt x="462" y="9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83" y="42"/>
                    <a:pt x="483" y="42"/>
                    <a:pt x="483" y="42"/>
                  </a:cubicBezTo>
                  <a:cubicBezTo>
                    <a:pt x="499" y="9"/>
                    <a:pt x="499" y="9"/>
                    <a:pt x="499" y="9"/>
                  </a:cubicBezTo>
                  <a:cubicBezTo>
                    <a:pt x="504" y="47"/>
                    <a:pt x="504" y="47"/>
                    <a:pt x="504" y="47"/>
                  </a:cubicBezTo>
                  <a:cubicBezTo>
                    <a:pt x="508" y="47"/>
                    <a:pt x="508" y="47"/>
                    <a:pt x="508" y="47"/>
                  </a:cubicBezTo>
                  <a:cubicBezTo>
                    <a:pt x="503" y="1"/>
                    <a:pt x="503" y="1"/>
                    <a:pt x="503" y="1"/>
                  </a:cubicBezTo>
                  <a:cubicBezTo>
                    <a:pt x="498" y="1"/>
                    <a:pt x="498" y="1"/>
                    <a:pt x="498" y="1"/>
                  </a:cubicBezTo>
                  <a:lnTo>
                    <a:pt x="481" y="37"/>
                  </a:lnTo>
                  <a:close/>
                  <a:moveTo>
                    <a:pt x="516" y="24"/>
                  </a:moveTo>
                  <a:cubicBezTo>
                    <a:pt x="516" y="37"/>
                    <a:pt x="526" y="48"/>
                    <a:pt x="539" y="48"/>
                  </a:cubicBezTo>
                  <a:cubicBezTo>
                    <a:pt x="552" y="48"/>
                    <a:pt x="562" y="37"/>
                    <a:pt x="562" y="24"/>
                  </a:cubicBezTo>
                  <a:cubicBezTo>
                    <a:pt x="562" y="11"/>
                    <a:pt x="552" y="0"/>
                    <a:pt x="539" y="0"/>
                  </a:cubicBezTo>
                  <a:cubicBezTo>
                    <a:pt x="526" y="0"/>
                    <a:pt x="516" y="11"/>
                    <a:pt x="516" y="24"/>
                  </a:cubicBezTo>
                  <a:moveTo>
                    <a:pt x="520" y="24"/>
                  </a:moveTo>
                  <a:cubicBezTo>
                    <a:pt x="520" y="13"/>
                    <a:pt x="529" y="5"/>
                    <a:pt x="539" y="5"/>
                  </a:cubicBezTo>
                  <a:cubicBezTo>
                    <a:pt x="550" y="5"/>
                    <a:pt x="558" y="13"/>
                    <a:pt x="558" y="24"/>
                  </a:cubicBezTo>
                  <a:cubicBezTo>
                    <a:pt x="558" y="35"/>
                    <a:pt x="550" y="43"/>
                    <a:pt x="539" y="43"/>
                  </a:cubicBezTo>
                  <a:cubicBezTo>
                    <a:pt x="529" y="43"/>
                    <a:pt x="520" y="35"/>
                    <a:pt x="520" y="24"/>
                  </a:cubicBezTo>
                  <a:moveTo>
                    <a:pt x="590" y="29"/>
                  </a:moveTo>
                  <a:cubicBezTo>
                    <a:pt x="599" y="29"/>
                    <a:pt x="603" y="22"/>
                    <a:pt x="603" y="15"/>
                  </a:cubicBezTo>
                  <a:cubicBezTo>
                    <a:pt x="603" y="8"/>
                    <a:pt x="599" y="1"/>
                    <a:pt x="590" y="1"/>
                  </a:cubicBezTo>
                  <a:cubicBezTo>
                    <a:pt x="573" y="1"/>
                    <a:pt x="573" y="1"/>
                    <a:pt x="573" y="1"/>
                  </a:cubicBezTo>
                  <a:cubicBezTo>
                    <a:pt x="573" y="47"/>
                    <a:pt x="573" y="47"/>
                    <a:pt x="573" y="47"/>
                  </a:cubicBezTo>
                  <a:cubicBezTo>
                    <a:pt x="577" y="47"/>
                    <a:pt x="577" y="47"/>
                    <a:pt x="577" y="47"/>
                  </a:cubicBezTo>
                  <a:cubicBezTo>
                    <a:pt x="577" y="29"/>
                    <a:pt x="577" y="29"/>
                    <a:pt x="577" y="29"/>
                  </a:cubicBezTo>
                  <a:cubicBezTo>
                    <a:pt x="585" y="29"/>
                    <a:pt x="585" y="29"/>
                    <a:pt x="585" y="29"/>
                  </a:cubicBezTo>
                  <a:cubicBezTo>
                    <a:pt x="598" y="47"/>
                    <a:pt x="598" y="47"/>
                    <a:pt x="598" y="47"/>
                  </a:cubicBezTo>
                  <a:cubicBezTo>
                    <a:pt x="603" y="47"/>
                    <a:pt x="603" y="47"/>
                    <a:pt x="603" y="47"/>
                  </a:cubicBezTo>
                  <a:lnTo>
                    <a:pt x="590" y="29"/>
                  </a:lnTo>
                  <a:close/>
                  <a:moveTo>
                    <a:pt x="590" y="5"/>
                  </a:moveTo>
                  <a:cubicBezTo>
                    <a:pt x="596" y="5"/>
                    <a:pt x="598" y="10"/>
                    <a:pt x="598" y="15"/>
                  </a:cubicBezTo>
                  <a:cubicBezTo>
                    <a:pt x="598" y="20"/>
                    <a:pt x="596" y="25"/>
                    <a:pt x="589" y="25"/>
                  </a:cubicBezTo>
                  <a:cubicBezTo>
                    <a:pt x="577" y="25"/>
                    <a:pt x="577" y="25"/>
                    <a:pt x="577" y="25"/>
                  </a:cubicBezTo>
                  <a:cubicBezTo>
                    <a:pt x="577" y="5"/>
                    <a:pt x="577" y="5"/>
                    <a:pt x="577" y="5"/>
                  </a:cubicBezTo>
                  <a:lnTo>
                    <a:pt x="590" y="5"/>
                  </a:lnTo>
                  <a:close/>
                  <a:moveTo>
                    <a:pt x="631" y="29"/>
                  </a:moveTo>
                  <a:cubicBezTo>
                    <a:pt x="640" y="29"/>
                    <a:pt x="643" y="22"/>
                    <a:pt x="643" y="15"/>
                  </a:cubicBezTo>
                  <a:cubicBezTo>
                    <a:pt x="643" y="8"/>
                    <a:pt x="640" y="1"/>
                    <a:pt x="630" y="1"/>
                  </a:cubicBezTo>
                  <a:cubicBezTo>
                    <a:pt x="613" y="1"/>
                    <a:pt x="613" y="1"/>
                    <a:pt x="613" y="1"/>
                  </a:cubicBezTo>
                  <a:cubicBezTo>
                    <a:pt x="613" y="47"/>
                    <a:pt x="613" y="47"/>
                    <a:pt x="613" y="47"/>
                  </a:cubicBezTo>
                  <a:cubicBezTo>
                    <a:pt x="618" y="47"/>
                    <a:pt x="618" y="47"/>
                    <a:pt x="618" y="47"/>
                  </a:cubicBezTo>
                  <a:cubicBezTo>
                    <a:pt x="618" y="29"/>
                    <a:pt x="618" y="29"/>
                    <a:pt x="618" y="29"/>
                  </a:cubicBezTo>
                  <a:cubicBezTo>
                    <a:pt x="626" y="29"/>
                    <a:pt x="626" y="29"/>
                    <a:pt x="626" y="29"/>
                  </a:cubicBezTo>
                  <a:cubicBezTo>
                    <a:pt x="638" y="47"/>
                    <a:pt x="638" y="47"/>
                    <a:pt x="638" y="47"/>
                  </a:cubicBezTo>
                  <a:cubicBezTo>
                    <a:pt x="644" y="47"/>
                    <a:pt x="644" y="47"/>
                    <a:pt x="644" y="47"/>
                  </a:cubicBezTo>
                  <a:lnTo>
                    <a:pt x="631" y="29"/>
                  </a:lnTo>
                  <a:close/>
                  <a:moveTo>
                    <a:pt x="630" y="5"/>
                  </a:moveTo>
                  <a:cubicBezTo>
                    <a:pt x="637" y="5"/>
                    <a:pt x="639" y="10"/>
                    <a:pt x="639" y="15"/>
                  </a:cubicBezTo>
                  <a:cubicBezTo>
                    <a:pt x="639" y="20"/>
                    <a:pt x="637" y="25"/>
                    <a:pt x="630" y="25"/>
                  </a:cubicBezTo>
                  <a:cubicBezTo>
                    <a:pt x="618" y="25"/>
                    <a:pt x="618" y="25"/>
                    <a:pt x="618" y="25"/>
                  </a:cubicBezTo>
                  <a:cubicBezTo>
                    <a:pt x="618" y="5"/>
                    <a:pt x="618" y="5"/>
                    <a:pt x="618" y="5"/>
                  </a:cubicBezTo>
                  <a:lnTo>
                    <a:pt x="630" y="5"/>
                  </a:lnTo>
                  <a:close/>
                  <a:moveTo>
                    <a:pt x="651" y="24"/>
                  </a:moveTo>
                  <a:cubicBezTo>
                    <a:pt x="651" y="37"/>
                    <a:pt x="661" y="48"/>
                    <a:pt x="674" y="48"/>
                  </a:cubicBezTo>
                  <a:cubicBezTo>
                    <a:pt x="687" y="48"/>
                    <a:pt x="697" y="37"/>
                    <a:pt x="697" y="24"/>
                  </a:cubicBezTo>
                  <a:cubicBezTo>
                    <a:pt x="697" y="11"/>
                    <a:pt x="687" y="0"/>
                    <a:pt x="674" y="0"/>
                  </a:cubicBezTo>
                  <a:cubicBezTo>
                    <a:pt x="661" y="0"/>
                    <a:pt x="651" y="11"/>
                    <a:pt x="651" y="24"/>
                  </a:cubicBezTo>
                  <a:moveTo>
                    <a:pt x="655" y="24"/>
                  </a:moveTo>
                  <a:cubicBezTo>
                    <a:pt x="655" y="13"/>
                    <a:pt x="663" y="5"/>
                    <a:pt x="674" y="5"/>
                  </a:cubicBezTo>
                  <a:cubicBezTo>
                    <a:pt x="685" y="5"/>
                    <a:pt x="693" y="13"/>
                    <a:pt x="693" y="24"/>
                  </a:cubicBezTo>
                  <a:cubicBezTo>
                    <a:pt x="693" y="35"/>
                    <a:pt x="685" y="43"/>
                    <a:pt x="674" y="43"/>
                  </a:cubicBezTo>
                  <a:cubicBezTo>
                    <a:pt x="663" y="43"/>
                    <a:pt x="655" y="35"/>
                    <a:pt x="655" y="24"/>
                  </a:cubicBezTo>
                  <a:moveTo>
                    <a:pt x="754" y="1"/>
                  </a:moveTo>
                  <a:cubicBezTo>
                    <a:pt x="741" y="40"/>
                    <a:pt x="741" y="40"/>
                    <a:pt x="741" y="40"/>
                  </a:cubicBezTo>
                  <a:cubicBezTo>
                    <a:pt x="732" y="7"/>
                    <a:pt x="732" y="7"/>
                    <a:pt x="732" y="7"/>
                  </a:cubicBezTo>
                  <a:cubicBezTo>
                    <a:pt x="728" y="7"/>
                    <a:pt x="728" y="7"/>
                    <a:pt x="728" y="7"/>
                  </a:cubicBezTo>
                  <a:cubicBezTo>
                    <a:pt x="719" y="40"/>
                    <a:pt x="719" y="40"/>
                    <a:pt x="719" y="40"/>
                  </a:cubicBezTo>
                  <a:cubicBezTo>
                    <a:pt x="706" y="1"/>
                    <a:pt x="706" y="1"/>
                    <a:pt x="706" y="1"/>
                  </a:cubicBezTo>
                  <a:cubicBezTo>
                    <a:pt x="701" y="1"/>
                    <a:pt x="701" y="1"/>
                    <a:pt x="701" y="1"/>
                  </a:cubicBezTo>
                  <a:cubicBezTo>
                    <a:pt x="717" y="47"/>
                    <a:pt x="717" y="47"/>
                    <a:pt x="717" y="47"/>
                  </a:cubicBezTo>
                  <a:cubicBezTo>
                    <a:pt x="721" y="47"/>
                    <a:pt x="721" y="47"/>
                    <a:pt x="721" y="47"/>
                  </a:cubicBezTo>
                  <a:cubicBezTo>
                    <a:pt x="730" y="16"/>
                    <a:pt x="730" y="16"/>
                    <a:pt x="730" y="16"/>
                  </a:cubicBezTo>
                  <a:cubicBezTo>
                    <a:pt x="739" y="47"/>
                    <a:pt x="739" y="47"/>
                    <a:pt x="739" y="47"/>
                  </a:cubicBezTo>
                  <a:cubicBezTo>
                    <a:pt x="743" y="47"/>
                    <a:pt x="743" y="47"/>
                    <a:pt x="743" y="47"/>
                  </a:cubicBezTo>
                  <a:cubicBezTo>
                    <a:pt x="759" y="1"/>
                    <a:pt x="759" y="1"/>
                    <a:pt x="759" y="1"/>
                  </a:cubicBezTo>
                  <a:lnTo>
                    <a:pt x="7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51" name="Rectangle 48"/>
            <p:cNvSpPr>
              <a:spLocks noChangeArrowheads="1"/>
            </p:cNvSpPr>
            <p:nvPr/>
          </p:nvSpPr>
          <p:spPr bwMode="auto">
            <a:xfrm>
              <a:off x="-10109200" y="8447088"/>
              <a:ext cx="519113" cy="65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439" y="2205927"/>
            <a:ext cx="7772397" cy="1470025"/>
          </a:xfrm>
        </p:spPr>
        <p:txBody>
          <a:bodyPr lIns="0" tIns="0" rIns="0" bIns="0" anchor="b">
            <a:noAutofit/>
          </a:bodyPr>
          <a:lstStyle>
            <a:lvl1pPr algn="l">
              <a:defRPr sz="3800" b="0" i="0">
                <a:solidFill>
                  <a:srgbClr val="FFFFFF"/>
                </a:solidFill>
                <a:latin typeface="Gill Sans Normal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439" y="3651308"/>
            <a:ext cx="7772398" cy="137369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600" b="0" i="0">
                <a:solidFill>
                  <a:srgbClr val="FFFFFF"/>
                </a:solidFill>
                <a:latin typeface="Gill Sans Semi-gras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00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" y="0"/>
            <a:ext cx="9141420" cy="6858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452437" y="452440"/>
            <a:ext cx="1546265" cy="595312"/>
            <a:chOff x="800100" y="1576388"/>
            <a:chExt cx="2857501" cy="1100138"/>
          </a:xfrm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800100" y="1581150"/>
              <a:ext cx="1493838" cy="484188"/>
            </a:xfrm>
            <a:custGeom>
              <a:avLst/>
              <a:gdLst>
                <a:gd name="T0" fmla="*/ 80 w 397"/>
                <a:gd name="T1" fmla="*/ 110 h 128"/>
                <a:gd name="T2" fmla="*/ 19 w 397"/>
                <a:gd name="T3" fmla="*/ 110 h 128"/>
                <a:gd name="T4" fmla="*/ 19 w 397"/>
                <a:gd name="T5" fmla="*/ 72 h 128"/>
                <a:gd name="T6" fmla="*/ 71 w 397"/>
                <a:gd name="T7" fmla="*/ 72 h 128"/>
                <a:gd name="T8" fmla="*/ 71 w 397"/>
                <a:gd name="T9" fmla="*/ 55 h 128"/>
                <a:gd name="T10" fmla="*/ 19 w 397"/>
                <a:gd name="T11" fmla="*/ 55 h 128"/>
                <a:gd name="T12" fmla="*/ 19 w 397"/>
                <a:gd name="T13" fmla="*/ 18 h 128"/>
                <a:gd name="T14" fmla="*/ 80 w 397"/>
                <a:gd name="T15" fmla="*/ 18 h 128"/>
                <a:gd name="T16" fmla="*/ 80 w 397"/>
                <a:gd name="T17" fmla="*/ 1 h 128"/>
                <a:gd name="T18" fmla="*/ 0 w 397"/>
                <a:gd name="T19" fmla="*/ 1 h 128"/>
                <a:gd name="T20" fmla="*/ 0 w 397"/>
                <a:gd name="T21" fmla="*/ 127 h 128"/>
                <a:gd name="T22" fmla="*/ 80 w 397"/>
                <a:gd name="T23" fmla="*/ 127 h 128"/>
                <a:gd name="T24" fmla="*/ 80 w 397"/>
                <a:gd name="T25" fmla="*/ 110 h 128"/>
                <a:gd name="T26" fmla="*/ 288 w 397"/>
                <a:gd name="T27" fmla="*/ 89 h 128"/>
                <a:gd name="T28" fmla="*/ 269 w 397"/>
                <a:gd name="T29" fmla="*/ 89 h 128"/>
                <a:gd name="T30" fmla="*/ 243 w 397"/>
                <a:gd name="T31" fmla="*/ 111 h 128"/>
                <a:gd name="T32" fmla="*/ 225 w 397"/>
                <a:gd name="T33" fmla="*/ 103 h 128"/>
                <a:gd name="T34" fmla="*/ 217 w 397"/>
                <a:gd name="T35" fmla="*/ 64 h 128"/>
                <a:gd name="T36" fmla="*/ 225 w 397"/>
                <a:gd name="T37" fmla="*/ 25 h 128"/>
                <a:gd name="T38" fmla="*/ 243 w 397"/>
                <a:gd name="T39" fmla="*/ 17 h 128"/>
                <a:gd name="T40" fmla="*/ 268 w 397"/>
                <a:gd name="T41" fmla="*/ 39 h 128"/>
                <a:gd name="T42" fmla="*/ 288 w 397"/>
                <a:gd name="T43" fmla="*/ 39 h 128"/>
                <a:gd name="T44" fmla="*/ 243 w 397"/>
                <a:gd name="T45" fmla="*/ 0 h 128"/>
                <a:gd name="T46" fmla="*/ 210 w 397"/>
                <a:gd name="T47" fmla="*/ 13 h 128"/>
                <a:gd name="T48" fmla="*/ 198 w 397"/>
                <a:gd name="T49" fmla="*/ 64 h 128"/>
                <a:gd name="T50" fmla="*/ 210 w 397"/>
                <a:gd name="T51" fmla="*/ 115 h 128"/>
                <a:gd name="T52" fmla="*/ 243 w 397"/>
                <a:gd name="T53" fmla="*/ 128 h 128"/>
                <a:gd name="T54" fmla="*/ 288 w 397"/>
                <a:gd name="T55" fmla="*/ 89 h 128"/>
                <a:gd name="T56" fmla="*/ 357 w 397"/>
                <a:gd name="T57" fmla="*/ 1 h 128"/>
                <a:gd name="T58" fmla="*/ 310 w 397"/>
                <a:gd name="T59" fmla="*/ 1 h 128"/>
                <a:gd name="T60" fmla="*/ 310 w 397"/>
                <a:gd name="T61" fmla="*/ 127 h 128"/>
                <a:gd name="T62" fmla="*/ 329 w 397"/>
                <a:gd name="T63" fmla="*/ 127 h 128"/>
                <a:gd name="T64" fmla="*/ 329 w 397"/>
                <a:gd name="T65" fmla="*/ 78 h 128"/>
                <a:gd name="T66" fmla="*/ 357 w 397"/>
                <a:gd name="T67" fmla="*/ 78 h 128"/>
                <a:gd name="T68" fmla="*/ 397 w 397"/>
                <a:gd name="T69" fmla="*/ 39 h 128"/>
                <a:gd name="T70" fmla="*/ 357 w 397"/>
                <a:gd name="T71" fmla="*/ 1 h 128"/>
                <a:gd name="T72" fmla="*/ 356 w 397"/>
                <a:gd name="T73" fmla="*/ 60 h 128"/>
                <a:gd name="T74" fmla="*/ 329 w 397"/>
                <a:gd name="T75" fmla="*/ 60 h 128"/>
                <a:gd name="T76" fmla="*/ 329 w 397"/>
                <a:gd name="T77" fmla="*/ 18 h 128"/>
                <a:gd name="T78" fmla="*/ 356 w 397"/>
                <a:gd name="T79" fmla="*/ 18 h 128"/>
                <a:gd name="T80" fmla="*/ 378 w 397"/>
                <a:gd name="T81" fmla="*/ 39 h 128"/>
                <a:gd name="T82" fmla="*/ 356 w 397"/>
                <a:gd name="T83" fmla="*/ 60 h 128"/>
                <a:gd name="T84" fmla="*/ 170 w 397"/>
                <a:gd name="T85" fmla="*/ 65 h 128"/>
                <a:gd name="T86" fmla="*/ 147 w 397"/>
                <a:gd name="T87" fmla="*/ 56 h 128"/>
                <a:gd name="T88" fmla="*/ 133 w 397"/>
                <a:gd name="T89" fmla="*/ 54 h 128"/>
                <a:gd name="T90" fmla="*/ 119 w 397"/>
                <a:gd name="T91" fmla="*/ 48 h 128"/>
                <a:gd name="T92" fmla="*/ 114 w 397"/>
                <a:gd name="T93" fmla="*/ 36 h 128"/>
                <a:gd name="T94" fmla="*/ 137 w 397"/>
                <a:gd name="T95" fmla="*/ 16 h 128"/>
                <a:gd name="T96" fmla="*/ 164 w 397"/>
                <a:gd name="T97" fmla="*/ 26 h 128"/>
                <a:gd name="T98" fmla="*/ 176 w 397"/>
                <a:gd name="T99" fmla="*/ 14 h 128"/>
                <a:gd name="T100" fmla="*/ 137 w 397"/>
                <a:gd name="T101" fmla="*/ 0 h 128"/>
                <a:gd name="T102" fmla="*/ 95 w 397"/>
                <a:gd name="T103" fmla="*/ 37 h 128"/>
                <a:gd name="T104" fmla="*/ 105 w 397"/>
                <a:gd name="T105" fmla="*/ 61 h 128"/>
                <a:gd name="T106" fmla="*/ 128 w 397"/>
                <a:gd name="T107" fmla="*/ 71 h 128"/>
                <a:gd name="T108" fmla="*/ 143 w 397"/>
                <a:gd name="T109" fmla="*/ 73 h 128"/>
                <a:gd name="T110" fmla="*/ 157 w 397"/>
                <a:gd name="T111" fmla="*/ 79 h 128"/>
                <a:gd name="T112" fmla="*/ 162 w 397"/>
                <a:gd name="T113" fmla="*/ 92 h 128"/>
                <a:gd name="T114" fmla="*/ 136 w 397"/>
                <a:gd name="T115" fmla="*/ 111 h 128"/>
                <a:gd name="T116" fmla="*/ 104 w 397"/>
                <a:gd name="T117" fmla="*/ 99 h 128"/>
                <a:gd name="T118" fmla="*/ 91 w 397"/>
                <a:gd name="T119" fmla="*/ 112 h 128"/>
                <a:gd name="T120" fmla="*/ 136 w 397"/>
                <a:gd name="T121" fmla="*/ 128 h 128"/>
                <a:gd name="T122" fmla="*/ 181 w 397"/>
                <a:gd name="T123" fmla="*/ 91 h 128"/>
                <a:gd name="T124" fmla="*/ 170 w 397"/>
                <a:gd name="T125" fmla="*/ 6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7" h="128">
                  <a:moveTo>
                    <a:pt x="80" y="110"/>
                  </a:moveTo>
                  <a:cubicBezTo>
                    <a:pt x="19" y="110"/>
                    <a:pt x="19" y="110"/>
                    <a:pt x="19" y="11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80" y="127"/>
                    <a:pt x="80" y="127"/>
                    <a:pt x="80" y="127"/>
                  </a:cubicBezTo>
                  <a:lnTo>
                    <a:pt x="80" y="110"/>
                  </a:lnTo>
                  <a:close/>
                  <a:moveTo>
                    <a:pt x="288" y="89"/>
                  </a:moveTo>
                  <a:cubicBezTo>
                    <a:pt x="269" y="89"/>
                    <a:pt x="269" y="89"/>
                    <a:pt x="269" y="89"/>
                  </a:cubicBezTo>
                  <a:cubicBezTo>
                    <a:pt x="266" y="102"/>
                    <a:pt x="257" y="111"/>
                    <a:pt x="243" y="111"/>
                  </a:cubicBezTo>
                  <a:cubicBezTo>
                    <a:pt x="236" y="111"/>
                    <a:pt x="229" y="108"/>
                    <a:pt x="225" y="103"/>
                  </a:cubicBezTo>
                  <a:cubicBezTo>
                    <a:pt x="218" y="97"/>
                    <a:pt x="217" y="89"/>
                    <a:pt x="217" y="64"/>
                  </a:cubicBezTo>
                  <a:cubicBezTo>
                    <a:pt x="217" y="39"/>
                    <a:pt x="218" y="31"/>
                    <a:pt x="225" y="25"/>
                  </a:cubicBezTo>
                  <a:cubicBezTo>
                    <a:pt x="229" y="20"/>
                    <a:pt x="236" y="17"/>
                    <a:pt x="243" y="17"/>
                  </a:cubicBezTo>
                  <a:cubicBezTo>
                    <a:pt x="257" y="17"/>
                    <a:pt x="265" y="26"/>
                    <a:pt x="26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3" y="13"/>
                    <a:pt x="266" y="0"/>
                    <a:pt x="243" y="0"/>
                  </a:cubicBezTo>
                  <a:cubicBezTo>
                    <a:pt x="230" y="0"/>
                    <a:pt x="219" y="4"/>
                    <a:pt x="210" y="13"/>
                  </a:cubicBezTo>
                  <a:cubicBezTo>
                    <a:pt x="198" y="26"/>
                    <a:pt x="198" y="40"/>
                    <a:pt x="198" y="64"/>
                  </a:cubicBezTo>
                  <a:cubicBezTo>
                    <a:pt x="198" y="88"/>
                    <a:pt x="198" y="102"/>
                    <a:pt x="210" y="115"/>
                  </a:cubicBezTo>
                  <a:cubicBezTo>
                    <a:pt x="219" y="124"/>
                    <a:pt x="230" y="128"/>
                    <a:pt x="243" y="128"/>
                  </a:cubicBezTo>
                  <a:cubicBezTo>
                    <a:pt x="266" y="128"/>
                    <a:pt x="284" y="115"/>
                    <a:pt x="288" y="89"/>
                  </a:cubicBezTo>
                  <a:moveTo>
                    <a:pt x="357" y="1"/>
                  </a:moveTo>
                  <a:cubicBezTo>
                    <a:pt x="310" y="1"/>
                    <a:pt x="310" y="1"/>
                    <a:pt x="310" y="1"/>
                  </a:cubicBezTo>
                  <a:cubicBezTo>
                    <a:pt x="310" y="127"/>
                    <a:pt x="310" y="127"/>
                    <a:pt x="310" y="127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29" y="78"/>
                    <a:pt x="329" y="78"/>
                    <a:pt x="329" y="78"/>
                  </a:cubicBezTo>
                  <a:cubicBezTo>
                    <a:pt x="357" y="78"/>
                    <a:pt x="357" y="78"/>
                    <a:pt x="357" y="78"/>
                  </a:cubicBezTo>
                  <a:cubicBezTo>
                    <a:pt x="382" y="78"/>
                    <a:pt x="397" y="61"/>
                    <a:pt x="397" y="39"/>
                  </a:cubicBezTo>
                  <a:cubicBezTo>
                    <a:pt x="397" y="17"/>
                    <a:pt x="382" y="1"/>
                    <a:pt x="357" y="1"/>
                  </a:cubicBezTo>
                  <a:moveTo>
                    <a:pt x="356" y="60"/>
                  </a:moveTo>
                  <a:cubicBezTo>
                    <a:pt x="329" y="60"/>
                    <a:pt x="329" y="60"/>
                    <a:pt x="329" y="60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56" y="18"/>
                    <a:pt x="356" y="18"/>
                    <a:pt x="356" y="18"/>
                  </a:cubicBezTo>
                  <a:cubicBezTo>
                    <a:pt x="369" y="18"/>
                    <a:pt x="378" y="26"/>
                    <a:pt x="378" y="39"/>
                  </a:cubicBezTo>
                  <a:cubicBezTo>
                    <a:pt x="378" y="52"/>
                    <a:pt x="369" y="60"/>
                    <a:pt x="356" y="60"/>
                  </a:cubicBezTo>
                  <a:moveTo>
                    <a:pt x="170" y="65"/>
                  </a:moveTo>
                  <a:cubicBezTo>
                    <a:pt x="165" y="60"/>
                    <a:pt x="159" y="58"/>
                    <a:pt x="147" y="56"/>
                  </a:cubicBezTo>
                  <a:cubicBezTo>
                    <a:pt x="133" y="54"/>
                    <a:pt x="133" y="54"/>
                    <a:pt x="133" y="54"/>
                  </a:cubicBezTo>
                  <a:cubicBezTo>
                    <a:pt x="127" y="53"/>
                    <a:pt x="122" y="51"/>
                    <a:pt x="119" y="48"/>
                  </a:cubicBezTo>
                  <a:cubicBezTo>
                    <a:pt x="115" y="45"/>
                    <a:pt x="114" y="41"/>
                    <a:pt x="114" y="36"/>
                  </a:cubicBezTo>
                  <a:cubicBezTo>
                    <a:pt x="114" y="25"/>
                    <a:pt x="122" y="16"/>
                    <a:pt x="137" y="16"/>
                  </a:cubicBezTo>
                  <a:cubicBezTo>
                    <a:pt x="147" y="16"/>
                    <a:pt x="156" y="19"/>
                    <a:pt x="164" y="26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65" y="4"/>
                    <a:pt x="154" y="0"/>
                    <a:pt x="137" y="0"/>
                  </a:cubicBezTo>
                  <a:cubicBezTo>
                    <a:pt x="111" y="0"/>
                    <a:pt x="95" y="15"/>
                    <a:pt x="95" y="37"/>
                  </a:cubicBezTo>
                  <a:cubicBezTo>
                    <a:pt x="95" y="47"/>
                    <a:pt x="98" y="55"/>
                    <a:pt x="105" y="61"/>
                  </a:cubicBezTo>
                  <a:cubicBezTo>
                    <a:pt x="110" y="66"/>
                    <a:pt x="118" y="70"/>
                    <a:pt x="128" y="71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50" y="74"/>
                    <a:pt x="154" y="76"/>
                    <a:pt x="157" y="79"/>
                  </a:cubicBezTo>
                  <a:cubicBezTo>
                    <a:pt x="160" y="82"/>
                    <a:pt x="162" y="86"/>
                    <a:pt x="162" y="92"/>
                  </a:cubicBezTo>
                  <a:cubicBezTo>
                    <a:pt x="162" y="104"/>
                    <a:pt x="152" y="111"/>
                    <a:pt x="136" y="111"/>
                  </a:cubicBezTo>
                  <a:cubicBezTo>
                    <a:pt x="123" y="111"/>
                    <a:pt x="113" y="108"/>
                    <a:pt x="104" y="99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103" y="124"/>
                    <a:pt x="117" y="128"/>
                    <a:pt x="136" y="128"/>
                  </a:cubicBezTo>
                  <a:cubicBezTo>
                    <a:pt x="162" y="128"/>
                    <a:pt x="181" y="115"/>
                    <a:pt x="181" y="91"/>
                  </a:cubicBezTo>
                  <a:cubicBezTo>
                    <a:pt x="181" y="80"/>
                    <a:pt x="177" y="71"/>
                    <a:pt x="17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795588" y="1576388"/>
              <a:ext cx="862013" cy="1100138"/>
            </a:xfrm>
            <a:custGeom>
              <a:avLst/>
              <a:gdLst>
                <a:gd name="T0" fmla="*/ 212 w 229"/>
                <a:gd name="T1" fmla="*/ 39 h 290"/>
                <a:gd name="T2" fmla="*/ 228 w 229"/>
                <a:gd name="T3" fmla="*/ 21 h 290"/>
                <a:gd name="T4" fmla="*/ 228 w 229"/>
                <a:gd name="T5" fmla="*/ 19 h 290"/>
                <a:gd name="T6" fmla="*/ 226 w 229"/>
                <a:gd name="T7" fmla="*/ 18 h 290"/>
                <a:gd name="T8" fmla="*/ 216 w 229"/>
                <a:gd name="T9" fmla="*/ 30 h 290"/>
                <a:gd name="T10" fmla="*/ 128 w 229"/>
                <a:gd name="T11" fmla="*/ 121 h 290"/>
                <a:gd name="T12" fmla="*/ 74 w 229"/>
                <a:gd name="T13" fmla="*/ 35 h 290"/>
                <a:gd name="T14" fmla="*/ 46 w 229"/>
                <a:gd name="T15" fmla="*/ 1 h 290"/>
                <a:gd name="T16" fmla="*/ 48 w 229"/>
                <a:gd name="T17" fmla="*/ 7 h 290"/>
                <a:gd name="T18" fmla="*/ 74 w 229"/>
                <a:gd name="T19" fmla="*/ 59 h 290"/>
                <a:gd name="T20" fmla="*/ 101 w 229"/>
                <a:gd name="T21" fmla="*/ 106 h 290"/>
                <a:gd name="T22" fmla="*/ 95 w 229"/>
                <a:gd name="T23" fmla="*/ 117 h 290"/>
                <a:gd name="T24" fmla="*/ 86 w 229"/>
                <a:gd name="T25" fmla="*/ 119 h 290"/>
                <a:gd name="T26" fmla="*/ 81 w 229"/>
                <a:gd name="T27" fmla="*/ 120 h 290"/>
                <a:gd name="T28" fmla="*/ 58 w 229"/>
                <a:gd name="T29" fmla="*/ 119 h 290"/>
                <a:gd name="T30" fmla="*/ 14 w 229"/>
                <a:gd name="T31" fmla="*/ 122 h 290"/>
                <a:gd name="T32" fmla="*/ 13 w 229"/>
                <a:gd name="T33" fmla="*/ 122 h 290"/>
                <a:gd name="T34" fmla="*/ 0 w 229"/>
                <a:gd name="T35" fmla="*/ 123 h 290"/>
                <a:gd name="T36" fmla="*/ 1 w 229"/>
                <a:gd name="T37" fmla="*/ 125 h 290"/>
                <a:gd name="T38" fmla="*/ 43 w 229"/>
                <a:gd name="T39" fmla="*/ 129 h 290"/>
                <a:gd name="T40" fmla="*/ 70 w 229"/>
                <a:gd name="T41" fmla="*/ 203 h 290"/>
                <a:gd name="T42" fmla="*/ 56 w 229"/>
                <a:gd name="T43" fmla="*/ 252 h 290"/>
                <a:gd name="T44" fmla="*/ 57 w 229"/>
                <a:gd name="T45" fmla="*/ 254 h 290"/>
                <a:gd name="T46" fmla="*/ 60 w 229"/>
                <a:gd name="T47" fmla="*/ 250 h 290"/>
                <a:gd name="T48" fmla="*/ 85 w 229"/>
                <a:gd name="T49" fmla="*/ 206 h 290"/>
                <a:gd name="T50" fmla="*/ 110 w 229"/>
                <a:gd name="T51" fmla="*/ 168 h 290"/>
                <a:gd name="T52" fmla="*/ 119 w 229"/>
                <a:gd name="T53" fmla="*/ 152 h 290"/>
                <a:gd name="T54" fmla="*/ 126 w 229"/>
                <a:gd name="T55" fmla="*/ 143 h 290"/>
                <a:gd name="T56" fmla="*/ 176 w 229"/>
                <a:gd name="T57" fmla="*/ 221 h 290"/>
                <a:gd name="T58" fmla="*/ 223 w 229"/>
                <a:gd name="T59" fmla="*/ 289 h 290"/>
                <a:gd name="T60" fmla="*/ 223 w 229"/>
                <a:gd name="T61" fmla="*/ 289 h 290"/>
                <a:gd name="T62" fmla="*/ 224 w 229"/>
                <a:gd name="T63" fmla="*/ 290 h 290"/>
                <a:gd name="T64" fmla="*/ 226 w 229"/>
                <a:gd name="T65" fmla="*/ 287 h 290"/>
                <a:gd name="T66" fmla="*/ 136 w 229"/>
                <a:gd name="T67" fmla="*/ 135 h 290"/>
                <a:gd name="T68" fmla="*/ 143 w 229"/>
                <a:gd name="T69" fmla="*/ 135 h 290"/>
                <a:gd name="T70" fmla="*/ 144 w 229"/>
                <a:gd name="T71" fmla="*/ 132 h 290"/>
                <a:gd name="T72" fmla="*/ 141 w 229"/>
                <a:gd name="T73" fmla="*/ 130 h 290"/>
                <a:gd name="T74" fmla="*/ 151 w 229"/>
                <a:gd name="T75" fmla="*/ 1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290">
                  <a:moveTo>
                    <a:pt x="182" y="76"/>
                  </a:moveTo>
                  <a:cubicBezTo>
                    <a:pt x="192" y="63"/>
                    <a:pt x="202" y="52"/>
                    <a:pt x="212" y="39"/>
                  </a:cubicBezTo>
                  <a:cubicBezTo>
                    <a:pt x="214" y="37"/>
                    <a:pt x="216" y="35"/>
                    <a:pt x="218" y="32"/>
                  </a:cubicBezTo>
                  <a:cubicBezTo>
                    <a:pt x="221" y="29"/>
                    <a:pt x="225" y="25"/>
                    <a:pt x="228" y="21"/>
                  </a:cubicBezTo>
                  <a:cubicBezTo>
                    <a:pt x="228" y="21"/>
                    <a:pt x="229" y="20"/>
                    <a:pt x="229" y="20"/>
                  </a:cubicBezTo>
                  <a:cubicBezTo>
                    <a:pt x="229" y="19"/>
                    <a:pt x="228" y="19"/>
                    <a:pt x="228" y="19"/>
                  </a:cubicBezTo>
                  <a:cubicBezTo>
                    <a:pt x="228" y="19"/>
                    <a:pt x="228" y="18"/>
                    <a:pt x="227" y="18"/>
                  </a:cubicBezTo>
                  <a:cubicBezTo>
                    <a:pt x="227" y="18"/>
                    <a:pt x="226" y="18"/>
                    <a:pt x="226" y="18"/>
                  </a:cubicBezTo>
                  <a:cubicBezTo>
                    <a:pt x="226" y="19"/>
                    <a:pt x="226" y="19"/>
                    <a:pt x="226" y="19"/>
                  </a:cubicBezTo>
                  <a:cubicBezTo>
                    <a:pt x="222" y="22"/>
                    <a:pt x="219" y="26"/>
                    <a:pt x="216" y="30"/>
                  </a:cubicBezTo>
                  <a:cubicBezTo>
                    <a:pt x="200" y="47"/>
                    <a:pt x="184" y="62"/>
                    <a:pt x="167" y="80"/>
                  </a:cubicBezTo>
                  <a:cubicBezTo>
                    <a:pt x="153" y="94"/>
                    <a:pt x="141" y="107"/>
                    <a:pt x="128" y="121"/>
                  </a:cubicBezTo>
                  <a:cubicBezTo>
                    <a:pt x="114" y="97"/>
                    <a:pt x="100" y="73"/>
                    <a:pt x="84" y="48"/>
                  </a:cubicBezTo>
                  <a:cubicBezTo>
                    <a:pt x="81" y="43"/>
                    <a:pt x="77" y="39"/>
                    <a:pt x="74" y="35"/>
                  </a:cubicBezTo>
                  <a:cubicBezTo>
                    <a:pt x="66" y="24"/>
                    <a:pt x="56" y="11"/>
                    <a:pt x="49" y="1"/>
                  </a:cubicBezTo>
                  <a:cubicBezTo>
                    <a:pt x="48" y="1"/>
                    <a:pt x="47" y="0"/>
                    <a:pt x="46" y="1"/>
                  </a:cubicBezTo>
                  <a:cubicBezTo>
                    <a:pt x="46" y="1"/>
                    <a:pt x="45" y="2"/>
                    <a:pt x="46" y="3"/>
                  </a:cubicBezTo>
                  <a:cubicBezTo>
                    <a:pt x="47" y="5"/>
                    <a:pt x="47" y="6"/>
                    <a:pt x="48" y="7"/>
                  </a:cubicBezTo>
                  <a:cubicBezTo>
                    <a:pt x="47" y="8"/>
                    <a:pt x="47" y="9"/>
                    <a:pt x="48" y="9"/>
                  </a:cubicBezTo>
                  <a:cubicBezTo>
                    <a:pt x="59" y="28"/>
                    <a:pt x="66" y="43"/>
                    <a:pt x="74" y="59"/>
                  </a:cubicBezTo>
                  <a:cubicBezTo>
                    <a:pt x="75" y="61"/>
                    <a:pt x="79" y="66"/>
                    <a:pt x="80" y="68"/>
                  </a:cubicBezTo>
                  <a:cubicBezTo>
                    <a:pt x="87" y="80"/>
                    <a:pt x="93" y="93"/>
                    <a:pt x="101" y="106"/>
                  </a:cubicBezTo>
                  <a:cubicBezTo>
                    <a:pt x="104" y="109"/>
                    <a:pt x="108" y="115"/>
                    <a:pt x="111" y="120"/>
                  </a:cubicBezTo>
                  <a:cubicBezTo>
                    <a:pt x="106" y="119"/>
                    <a:pt x="101" y="118"/>
                    <a:pt x="95" y="117"/>
                  </a:cubicBezTo>
                  <a:cubicBezTo>
                    <a:pt x="91" y="118"/>
                    <a:pt x="88" y="119"/>
                    <a:pt x="86" y="119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3" y="120"/>
                    <a:pt x="81" y="120"/>
                  </a:cubicBezTo>
                  <a:cubicBezTo>
                    <a:pt x="77" y="120"/>
                    <a:pt x="70" y="119"/>
                    <a:pt x="61" y="119"/>
                  </a:cubicBezTo>
                  <a:cubicBezTo>
                    <a:pt x="60" y="119"/>
                    <a:pt x="59" y="119"/>
                    <a:pt x="58" y="119"/>
                  </a:cubicBezTo>
                  <a:cubicBezTo>
                    <a:pt x="50" y="119"/>
                    <a:pt x="43" y="120"/>
                    <a:pt x="36" y="121"/>
                  </a:cubicBezTo>
                  <a:cubicBezTo>
                    <a:pt x="29" y="121"/>
                    <a:pt x="22" y="122"/>
                    <a:pt x="14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9" y="122"/>
                    <a:pt x="6" y="122"/>
                    <a:pt x="2" y="121"/>
                  </a:cubicBezTo>
                  <a:cubicBezTo>
                    <a:pt x="1" y="121"/>
                    <a:pt x="0" y="122"/>
                    <a:pt x="0" y="123"/>
                  </a:cubicBezTo>
                  <a:cubicBezTo>
                    <a:pt x="0" y="124"/>
                    <a:pt x="0" y="124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2" y="125"/>
                    <a:pt x="2" y="125"/>
                  </a:cubicBezTo>
                  <a:cubicBezTo>
                    <a:pt x="16" y="127"/>
                    <a:pt x="29" y="128"/>
                    <a:pt x="43" y="129"/>
                  </a:cubicBezTo>
                  <a:cubicBezTo>
                    <a:pt x="69" y="132"/>
                    <a:pt x="91" y="132"/>
                    <a:pt x="116" y="135"/>
                  </a:cubicBezTo>
                  <a:cubicBezTo>
                    <a:pt x="99" y="156"/>
                    <a:pt x="84" y="177"/>
                    <a:pt x="70" y="203"/>
                  </a:cubicBezTo>
                  <a:cubicBezTo>
                    <a:pt x="68" y="208"/>
                    <a:pt x="67" y="213"/>
                    <a:pt x="65" y="216"/>
                  </a:cubicBezTo>
                  <a:cubicBezTo>
                    <a:pt x="61" y="228"/>
                    <a:pt x="57" y="242"/>
                    <a:pt x="56" y="252"/>
                  </a:cubicBezTo>
                  <a:cubicBezTo>
                    <a:pt x="55" y="253"/>
                    <a:pt x="56" y="254"/>
                    <a:pt x="57" y="254"/>
                  </a:cubicBezTo>
                  <a:cubicBezTo>
                    <a:pt x="57" y="254"/>
                    <a:pt x="57" y="254"/>
                    <a:pt x="57" y="254"/>
                  </a:cubicBezTo>
                  <a:cubicBezTo>
                    <a:pt x="58" y="254"/>
                    <a:pt x="58" y="254"/>
                    <a:pt x="59" y="253"/>
                  </a:cubicBezTo>
                  <a:cubicBezTo>
                    <a:pt x="59" y="252"/>
                    <a:pt x="60" y="251"/>
                    <a:pt x="60" y="250"/>
                  </a:cubicBezTo>
                  <a:cubicBezTo>
                    <a:pt x="61" y="250"/>
                    <a:pt x="62" y="249"/>
                    <a:pt x="62" y="249"/>
                  </a:cubicBezTo>
                  <a:cubicBezTo>
                    <a:pt x="68" y="231"/>
                    <a:pt x="77" y="219"/>
                    <a:pt x="85" y="206"/>
                  </a:cubicBezTo>
                  <a:cubicBezTo>
                    <a:pt x="86" y="205"/>
                    <a:pt x="88" y="200"/>
                    <a:pt x="89" y="199"/>
                  </a:cubicBezTo>
                  <a:cubicBezTo>
                    <a:pt x="95" y="189"/>
                    <a:pt x="103" y="180"/>
                    <a:pt x="110" y="168"/>
                  </a:cubicBezTo>
                  <a:cubicBezTo>
                    <a:pt x="114" y="162"/>
                    <a:pt x="115" y="158"/>
                    <a:pt x="119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2"/>
                    <a:pt x="119" y="152"/>
                    <a:pt x="119" y="151"/>
                  </a:cubicBezTo>
                  <a:cubicBezTo>
                    <a:pt x="121" y="149"/>
                    <a:pt x="123" y="146"/>
                    <a:pt x="126" y="143"/>
                  </a:cubicBezTo>
                  <a:cubicBezTo>
                    <a:pt x="130" y="149"/>
                    <a:pt x="136" y="159"/>
                    <a:pt x="144" y="173"/>
                  </a:cubicBezTo>
                  <a:cubicBezTo>
                    <a:pt x="154" y="190"/>
                    <a:pt x="167" y="207"/>
                    <a:pt x="176" y="221"/>
                  </a:cubicBezTo>
                  <a:cubicBezTo>
                    <a:pt x="187" y="236"/>
                    <a:pt x="197" y="250"/>
                    <a:pt x="208" y="265"/>
                  </a:cubicBezTo>
                  <a:cubicBezTo>
                    <a:pt x="213" y="273"/>
                    <a:pt x="218" y="281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4" y="290"/>
                    <a:pt x="224" y="290"/>
                  </a:cubicBezTo>
                  <a:cubicBezTo>
                    <a:pt x="225" y="290"/>
                    <a:pt x="225" y="290"/>
                    <a:pt x="225" y="289"/>
                  </a:cubicBezTo>
                  <a:cubicBezTo>
                    <a:pt x="226" y="289"/>
                    <a:pt x="226" y="288"/>
                    <a:pt x="226" y="287"/>
                  </a:cubicBezTo>
                  <a:cubicBezTo>
                    <a:pt x="208" y="258"/>
                    <a:pt x="192" y="233"/>
                    <a:pt x="175" y="203"/>
                  </a:cubicBezTo>
                  <a:cubicBezTo>
                    <a:pt x="162" y="180"/>
                    <a:pt x="149" y="157"/>
                    <a:pt x="136" y="135"/>
                  </a:cubicBezTo>
                  <a:cubicBezTo>
                    <a:pt x="137" y="135"/>
                    <a:pt x="138" y="135"/>
                    <a:pt x="139" y="135"/>
                  </a:cubicBezTo>
                  <a:cubicBezTo>
                    <a:pt x="140" y="135"/>
                    <a:pt x="142" y="135"/>
                    <a:pt x="143" y="135"/>
                  </a:cubicBezTo>
                  <a:cubicBezTo>
                    <a:pt x="144" y="135"/>
                    <a:pt x="145" y="134"/>
                    <a:pt x="145" y="134"/>
                  </a:cubicBezTo>
                  <a:cubicBezTo>
                    <a:pt x="145" y="133"/>
                    <a:pt x="145" y="132"/>
                    <a:pt x="144" y="132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0"/>
                    <a:pt x="142" y="130"/>
                    <a:pt x="141" y="130"/>
                  </a:cubicBezTo>
                  <a:cubicBezTo>
                    <a:pt x="140" y="129"/>
                    <a:pt x="139" y="129"/>
                    <a:pt x="138" y="128"/>
                  </a:cubicBezTo>
                  <a:cubicBezTo>
                    <a:pt x="142" y="124"/>
                    <a:pt x="146" y="119"/>
                    <a:pt x="151" y="114"/>
                  </a:cubicBezTo>
                  <a:cubicBezTo>
                    <a:pt x="162" y="102"/>
                    <a:pt x="173" y="87"/>
                    <a:pt x="182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800100" y="2171700"/>
              <a:ext cx="1493838" cy="273050"/>
            </a:xfrm>
            <a:custGeom>
              <a:avLst/>
              <a:gdLst>
                <a:gd name="T0" fmla="*/ 44 w 397"/>
                <a:gd name="T1" fmla="*/ 71 h 72"/>
                <a:gd name="T2" fmla="*/ 10 w 397"/>
                <a:gd name="T3" fmla="*/ 62 h 72"/>
                <a:gd name="T4" fmla="*/ 39 w 397"/>
                <a:gd name="T5" fmla="*/ 41 h 72"/>
                <a:gd name="T6" fmla="*/ 10 w 397"/>
                <a:gd name="T7" fmla="*/ 31 h 72"/>
                <a:gd name="T8" fmla="*/ 44 w 397"/>
                <a:gd name="T9" fmla="*/ 11 h 72"/>
                <a:gd name="T10" fmla="*/ 0 w 397"/>
                <a:gd name="T11" fmla="*/ 1 h 72"/>
                <a:gd name="T12" fmla="*/ 105 w 397"/>
                <a:gd name="T13" fmla="*/ 47 h 72"/>
                <a:gd name="T14" fmla="*/ 76 w 397"/>
                <a:gd name="T15" fmla="*/ 47 h 72"/>
                <a:gd name="T16" fmla="*/ 65 w 397"/>
                <a:gd name="T17" fmla="*/ 1 h 72"/>
                <a:gd name="T18" fmla="*/ 90 w 397"/>
                <a:gd name="T19" fmla="*/ 72 h 72"/>
                <a:gd name="T20" fmla="*/ 115 w 397"/>
                <a:gd name="T21" fmla="*/ 1 h 72"/>
                <a:gd name="T22" fmla="*/ 105 w 397"/>
                <a:gd name="T23" fmla="*/ 47 h 72"/>
                <a:gd name="T24" fmla="*/ 167 w 397"/>
                <a:gd name="T25" fmla="*/ 1 h 72"/>
                <a:gd name="T26" fmla="*/ 140 w 397"/>
                <a:gd name="T27" fmla="*/ 71 h 72"/>
                <a:gd name="T28" fmla="*/ 151 w 397"/>
                <a:gd name="T29" fmla="*/ 42 h 72"/>
                <a:gd name="T30" fmla="*/ 179 w 397"/>
                <a:gd name="T31" fmla="*/ 71 h 72"/>
                <a:gd name="T32" fmla="*/ 175 w 397"/>
                <a:gd name="T33" fmla="*/ 40 h 72"/>
                <a:gd name="T34" fmla="*/ 151 w 397"/>
                <a:gd name="T35" fmla="*/ 33 h 72"/>
                <a:gd name="T36" fmla="*/ 167 w 397"/>
                <a:gd name="T37" fmla="*/ 11 h 72"/>
                <a:gd name="T38" fmla="*/ 167 w 397"/>
                <a:gd name="T39" fmla="*/ 33 h 72"/>
                <a:gd name="T40" fmla="*/ 353 w 397"/>
                <a:gd name="T41" fmla="*/ 71 h 72"/>
                <a:gd name="T42" fmla="*/ 397 w 397"/>
                <a:gd name="T43" fmla="*/ 62 h 72"/>
                <a:gd name="T44" fmla="*/ 363 w 397"/>
                <a:gd name="T45" fmla="*/ 41 h 72"/>
                <a:gd name="T46" fmla="*/ 392 w 397"/>
                <a:gd name="T47" fmla="*/ 31 h 72"/>
                <a:gd name="T48" fmla="*/ 363 w 397"/>
                <a:gd name="T49" fmla="*/ 11 h 72"/>
                <a:gd name="T50" fmla="*/ 397 w 397"/>
                <a:gd name="T51" fmla="*/ 1 h 72"/>
                <a:gd name="T52" fmla="*/ 353 w 397"/>
                <a:gd name="T53" fmla="*/ 71 h 72"/>
                <a:gd name="T54" fmla="*/ 283 w 397"/>
                <a:gd name="T55" fmla="*/ 1 h 72"/>
                <a:gd name="T56" fmla="*/ 294 w 397"/>
                <a:gd name="T57" fmla="*/ 71 h 72"/>
                <a:gd name="T58" fmla="*/ 310 w 397"/>
                <a:gd name="T59" fmla="*/ 44 h 72"/>
                <a:gd name="T60" fmla="*/ 310 w 397"/>
                <a:gd name="T61" fmla="*/ 1 h 72"/>
                <a:gd name="T62" fmla="*/ 294 w 397"/>
                <a:gd name="T63" fmla="*/ 34 h 72"/>
                <a:gd name="T64" fmla="*/ 309 w 397"/>
                <a:gd name="T65" fmla="*/ 11 h 72"/>
                <a:gd name="T66" fmla="*/ 309 w 397"/>
                <a:gd name="T67" fmla="*/ 34 h 72"/>
                <a:gd name="T68" fmla="*/ 217 w 397"/>
                <a:gd name="T69" fmla="*/ 8 h 72"/>
                <a:gd name="T70" fmla="*/ 217 w 397"/>
                <a:gd name="T71" fmla="*/ 65 h 72"/>
                <a:gd name="T72" fmla="*/ 253 w 397"/>
                <a:gd name="T73" fmla="*/ 65 h 72"/>
                <a:gd name="T74" fmla="*/ 253 w 397"/>
                <a:gd name="T75" fmla="*/ 8 h 72"/>
                <a:gd name="T76" fmla="*/ 245 w 397"/>
                <a:gd name="T77" fmla="*/ 58 h 72"/>
                <a:gd name="T78" fmla="*/ 224 w 397"/>
                <a:gd name="T79" fmla="*/ 58 h 72"/>
                <a:gd name="T80" fmla="*/ 224 w 397"/>
                <a:gd name="T81" fmla="*/ 14 h 72"/>
                <a:gd name="T82" fmla="*/ 245 w 397"/>
                <a:gd name="T83" fmla="*/ 14 h 72"/>
                <a:gd name="T84" fmla="*/ 245 w 397"/>
                <a:gd name="T8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2">
                  <a:moveTo>
                    <a:pt x="0" y="71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1"/>
                  </a:lnTo>
                  <a:close/>
                  <a:moveTo>
                    <a:pt x="105" y="47"/>
                  </a:moveTo>
                  <a:cubicBezTo>
                    <a:pt x="105" y="57"/>
                    <a:pt x="99" y="62"/>
                    <a:pt x="90" y="62"/>
                  </a:cubicBezTo>
                  <a:cubicBezTo>
                    <a:pt x="82" y="62"/>
                    <a:pt x="76" y="57"/>
                    <a:pt x="76" y="47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62"/>
                    <a:pt x="76" y="72"/>
                    <a:pt x="90" y="72"/>
                  </a:cubicBezTo>
                  <a:cubicBezTo>
                    <a:pt x="105" y="72"/>
                    <a:pt x="115" y="62"/>
                    <a:pt x="115" y="48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05" y="1"/>
                    <a:pt x="105" y="1"/>
                    <a:pt x="105" y="1"/>
                  </a:cubicBezTo>
                  <a:lnTo>
                    <a:pt x="105" y="47"/>
                  </a:lnTo>
                  <a:close/>
                  <a:moveTo>
                    <a:pt x="189" y="22"/>
                  </a:moveTo>
                  <a:cubicBezTo>
                    <a:pt x="189" y="10"/>
                    <a:pt x="181" y="1"/>
                    <a:pt x="167" y="1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83" y="38"/>
                    <a:pt x="189" y="32"/>
                    <a:pt x="189" y="22"/>
                  </a:cubicBezTo>
                  <a:moveTo>
                    <a:pt x="151" y="33"/>
                  </a:moveTo>
                  <a:cubicBezTo>
                    <a:pt x="151" y="11"/>
                    <a:pt x="151" y="11"/>
                    <a:pt x="151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74" y="11"/>
                    <a:pt x="178" y="15"/>
                    <a:pt x="178" y="22"/>
                  </a:cubicBezTo>
                  <a:cubicBezTo>
                    <a:pt x="178" y="29"/>
                    <a:pt x="174" y="33"/>
                    <a:pt x="167" y="33"/>
                  </a:cubicBezTo>
                  <a:lnTo>
                    <a:pt x="151" y="33"/>
                  </a:lnTo>
                  <a:close/>
                  <a:moveTo>
                    <a:pt x="353" y="71"/>
                  </a:moveTo>
                  <a:cubicBezTo>
                    <a:pt x="397" y="71"/>
                    <a:pt x="397" y="71"/>
                    <a:pt x="397" y="71"/>
                  </a:cubicBezTo>
                  <a:cubicBezTo>
                    <a:pt x="397" y="62"/>
                    <a:pt x="397" y="62"/>
                    <a:pt x="397" y="62"/>
                  </a:cubicBezTo>
                  <a:cubicBezTo>
                    <a:pt x="363" y="62"/>
                    <a:pt x="363" y="62"/>
                    <a:pt x="363" y="6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92" y="41"/>
                    <a:pt x="392" y="41"/>
                    <a:pt x="392" y="41"/>
                  </a:cubicBezTo>
                  <a:cubicBezTo>
                    <a:pt x="392" y="31"/>
                    <a:pt x="392" y="31"/>
                    <a:pt x="392" y="31"/>
                  </a:cubicBezTo>
                  <a:cubicBezTo>
                    <a:pt x="363" y="31"/>
                    <a:pt x="363" y="31"/>
                    <a:pt x="363" y="31"/>
                  </a:cubicBezTo>
                  <a:cubicBezTo>
                    <a:pt x="363" y="11"/>
                    <a:pt x="363" y="11"/>
                    <a:pt x="363" y="11"/>
                  </a:cubicBezTo>
                  <a:cubicBezTo>
                    <a:pt x="397" y="11"/>
                    <a:pt x="397" y="11"/>
                    <a:pt x="397" y="11"/>
                  </a:cubicBezTo>
                  <a:cubicBezTo>
                    <a:pt x="397" y="1"/>
                    <a:pt x="397" y="1"/>
                    <a:pt x="397" y="1"/>
                  </a:cubicBezTo>
                  <a:cubicBezTo>
                    <a:pt x="353" y="1"/>
                    <a:pt x="353" y="1"/>
                    <a:pt x="353" y="1"/>
                  </a:cubicBezTo>
                  <a:lnTo>
                    <a:pt x="353" y="71"/>
                  </a:lnTo>
                  <a:close/>
                  <a:moveTo>
                    <a:pt x="310" y="1"/>
                  </a:moveTo>
                  <a:cubicBezTo>
                    <a:pt x="283" y="1"/>
                    <a:pt x="283" y="1"/>
                    <a:pt x="283" y="1"/>
                  </a:cubicBezTo>
                  <a:cubicBezTo>
                    <a:pt x="283" y="71"/>
                    <a:pt x="283" y="71"/>
                    <a:pt x="28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44"/>
                    <a:pt x="294" y="44"/>
                    <a:pt x="294" y="44"/>
                  </a:cubicBezTo>
                  <a:cubicBezTo>
                    <a:pt x="310" y="44"/>
                    <a:pt x="310" y="44"/>
                    <a:pt x="310" y="44"/>
                  </a:cubicBezTo>
                  <a:cubicBezTo>
                    <a:pt x="323" y="44"/>
                    <a:pt x="332" y="35"/>
                    <a:pt x="332" y="22"/>
                  </a:cubicBezTo>
                  <a:cubicBezTo>
                    <a:pt x="332" y="10"/>
                    <a:pt x="323" y="1"/>
                    <a:pt x="310" y="1"/>
                  </a:cubicBezTo>
                  <a:moveTo>
                    <a:pt x="309" y="34"/>
                  </a:moveTo>
                  <a:cubicBezTo>
                    <a:pt x="294" y="34"/>
                    <a:pt x="294" y="34"/>
                    <a:pt x="294" y="34"/>
                  </a:cubicBezTo>
                  <a:cubicBezTo>
                    <a:pt x="294" y="11"/>
                    <a:pt x="294" y="11"/>
                    <a:pt x="294" y="11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7" y="11"/>
                    <a:pt x="322" y="15"/>
                    <a:pt x="322" y="22"/>
                  </a:cubicBezTo>
                  <a:cubicBezTo>
                    <a:pt x="322" y="30"/>
                    <a:pt x="317" y="34"/>
                    <a:pt x="309" y="34"/>
                  </a:cubicBezTo>
                  <a:moveTo>
                    <a:pt x="235" y="0"/>
                  </a:moveTo>
                  <a:cubicBezTo>
                    <a:pt x="227" y="0"/>
                    <a:pt x="221" y="3"/>
                    <a:pt x="217" y="8"/>
                  </a:cubicBezTo>
                  <a:cubicBezTo>
                    <a:pt x="210" y="15"/>
                    <a:pt x="210" y="23"/>
                    <a:pt x="210" y="36"/>
                  </a:cubicBezTo>
                  <a:cubicBezTo>
                    <a:pt x="210" y="50"/>
                    <a:pt x="210" y="58"/>
                    <a:pt x="217" y="65"/>
                  </a:cubicBezTo>
                  <a:cubicBezTo>
                    <a:pt x="221" y="69"/>
                    <a:pt x="227" y="72"/>
                    <a:pt x="235" y="72"/>
                  </a:cubicBezTo>
                  <a:cubicBezTo>
                    <a:pt x="242" y="72"/>
                    <a:pt x="248" y="69"/>
                    <a:pt x="253" y="65"/>
                  </a:cubicBezTo>
                  <a:cubicBezTo>
                    <a:pt x="260" y="58"/>
                    <a:pt x="260" y="50"/>
                    <a:pt x="260" y="36"/>
                  </a:cubicBezTo>
                  <a:cubicBezTo>
                    <a:pt x="260" y="23"/>
                    <a:pt x="260" y="15"/>
                    <a:pt x="253" y="8"/>
                  </a:cubicBezTo>
                  <a:cubicBezTo>
                    <a:pt x="248" y="3"/>
                    <a:pt x="242" y="0"/>
                    <a:pt x="235" y="0"/>
                  </a:cubicBezTo>
                  <a:moveTo>
                    <a:pt x="245" y="58"/>
                  </a:moveTo>
                  <a:cubicBezTo>
                    <a:pt x="243" y="61"/>
                    <a:pt x="239" y="62"/>
                    <a:pt x="235" y="62"/>
                  </a:cubicBezTo>
                  <a:cubicBezTo>
                    <a:pt x="231" y="62"/>
                    <a:pt x="227" y="61"/>
                    <a:pt x="224" y="58"/>
                  </a:cubicBezTo>
                  <a:cubicBezTo>
                    <a:pt x="221" y="54"/>
                    <a:pt x="220" y="50"/>
                    <a:pt x="220" y="36"/>
                  </a:cubicBezTo>
                  <a:cubicBezTo>
                    <a:pt x="220" y="22"/>
                    <a:pt x="221" y="18"/>
                    <a:pt x="224" y="14"/>
                  </a:cubicBezTo>
                  <a:cubicBezTo>
                    <a:pt x="227" y="12"/>
                    <a:pt x="231" y="10"/>
                    <a:pt x="235" y="10"/>
                  </a:cubicBezTo>
                  <a:cubicBezTo>
                    <a:pt x="239" y="10"/>
                    <a:pt x="243" y="12"/>
                    <a:pt x="245" y="14"/>
                  </a:cubicBezTo>
                  <a:cubicBezTo>
                    <a:pt x="249" y="18"/>
                    <a:pt x="249" y="22"/>
                    <a:pt x="249" y="36"/>
                  </a:cubicBezTo>
                  <a:cubicBezTo>
                    <a:pt x="249" y="50"/>
                    <a:pt x="249" y="54"/>
                    <a:pt x="245" y="5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815975" y="2547938"/>
              <a:ext cx="1466850" cy="120650"/>
            </a:xfrm>
            <a:custGeom>
              <a:avLst/>
              <a:gdLst>
                <a:gd name="T0" fmla="*/ 0 w 390"/>
                <a:gd name="T1" fmla="*/ 0 h 32"/>
                <a:gd name="T2" fmla="*/ 21 w 390"/>
                <a:gd name="T3" fmla="*/ 23 h 32"/>
                <a:gd name="T4" fmla="*/ 3 w 390"/>
                <a:gd name="T5" fmla="*/ 13 h 32"/>
                <a:gd name="T6" fmla="*/ 16 w 390"/>
                <a:gd name="T7" fmla="*/ 8 h 32"/>
                <a:gd name="T8" fmla="*/ 12 w 390"/>
                <a:gd name="T9" fmla="*/ 16 h 32"/>
                <a:gd name="T10" fmla="*/ 3 w 390"/>
                <a:gd name="T11" fmla="*/ 28 h 32"/>
                <a:gd name="T12" fmla="*/ 38 w 390"/>
                <a:gd name="T13" fmla="*/ 29 h 32"/>
                <a:gd name="T14" fmla="*/ 28 w 390"/>
                <a:gd name="T15" fmla="*/ 0 h 32"/>
                <a:gd name="T16" fmla="*/ 49 w 390"/>
                <a:gd name="T17" fmla="*/ 21 h 32"/>
                <a:gd name="T18" fmla="*/ 46 w 390"/>
                <a:gd name="T19" fmla="*/ 21 h 32"/>
                <a:gd name="T20" fmla="*/ 56 w 390"/>
                <a:gd name="T21" fmla="*/ 22 h 32"/>
                <a:gd name="T22" fmla="*/ 69 w 390"/>
                <a:gd name="T23" fmla="*/ 14 h 32"/>
                <a:gd name="T24" fmla="*/ 66 w 390"/>
                <a:gd name="T25" fmla="*/ 3 h 32"/>
                <a:gd name="T26" fmla="*/ 66 w 390"/>
                <a:gd name="T27" fmla="*/ 0 h 32"/>
                <a:gd name="T28" fmla="*/ 68 w 390"/>
                <a:gd name="T29" fmla="*/ 17 h 32"/>
                <a:gd name="T30" fmla="*/ 59 w 390"/>
                <a:gd name="T31" fmla="*/ 22 h 32"/>
                <a:gd name="T32" fmla="*/ 84 w 390"/>
                <a:gd name="T33" fmla="*/ 31 h 32"/>
                <a:gd name="T34" fmla="*/ 118 w 390"/>
                <a:gd name="T35" fmla="*/ 31 h 32"/>
                <a:gd name="T36" fmla="*/ 115 w 390"/>
                <a:gd name="T37" fmla="*/ 26 h 32"/>
                <a:gd name="T38" fmla="*/ 96 w 390"/>
                <a:gd name="T39" fmla="*/ 31 h 32"/>
                <a:gd name="T40" fmla="*/ 115 w 390"/>
                <a:gd name="T41" fmla="*/ 31 h 32"/>
                <a:gd name="T42" fmla="*/ 127 w 390"/>
                <a:gd name="T43" fmla="*/ 31 h 32"/>
                <a:gd name="T44" fmla="*/ 130 w 390"/>
                <a:gd name="T45" fmla="*/ 28 h 32"/>
                <a:gd name="T46" fmla="*/ 143 w 390"/>
                <a:gd name="T47" fmla="*/ 15 h 32"/>
                <a:gd name="T48" fmla="*/ 144 w 390"/>
                <a:gd name="T49" fmla="*/ 3 h 32"/>
                <a:gd name="T50" fmla="*/ 153 w 390"/>
                <a:gd name="T51" fmla="*/ 22 h 32"/>
                <a:gd name="T52" fmla="*/ 170 w 390"/>
                <a:gd name="T53" fmla="*/ 24 h 32"/>
                <a:gd name="T54" fmla="*/ 153 w 390"/>
                <a:gd name="T55" fmla="*/ 8 h 32"/>
                <a:gd name="T56" fmla="*/ 169 w 390"/>
                <a:gd name="T57" fmla="*/ 9 h 32"/>
                <a:gd name="T58" fmla="*/ 157 w 390"/>
                <a:gd name="T59" fmla="*/ 16 h 32"/>
                <a:gd name="T60" fmla="*/ 160 w 390"/>
                <a:gd name="T61" fmla="*/ 29 h 32"/>
                <a:gd name="T62" fmla="*/ 175 w 390"/>
                <a:gd name="T63" fmla="*/ 22 h 32"/>
                <a:gd name="T64" fmla="*/ 188 w 390"/>
                <a:gd name="T65" fmla="*/ 14 h 32"/>
                <a:gd name="T66" fmla="*/ 185 w 390"/>
                <a:gd name="T67" fmla="*/ 3 h 32"/>
                <a:gd name="T68" fmla="*/ 185 w 390"/>
                <a:gd name="T69" fmla="*/ 0 h 32"/>
                <a:gd name="T70" fmla="*/ 187 w 390"/>
                <a:gd name="T71" fmla="*/ 17 h 32"/>
                <a:gd name="T72" fmla="*/ 178 w 390"/>
                <a:gd name="T73" fmla="*/ 22 h 32"/>
                <a:gd name="T74" fmla="*/ 223 w 390"/>
                <a:gd name="T75" fmla="*/ 32 h 32"/>
                <a:gd name="T76" fmla="*/ 221 w 390"/>
                <a:gd name="T77" fmla="*/ 13 h 32"/>
                <a:gd name="T78" fmla="*/ 230 w 390"/>
                <a:gd name="T79" fmla="*/ 9 h 32"/>
                <a:gd name="T80" fmla="*/ 213 w 390"/>
                <a:gd name="T81" fmla="*/ 8 h 32"/>
                <a:gd name="T82" fmla="*/ 231 w 390"/>
                <a:gd name="T83" fmla="*/ 24 h 32"/>
                <a:gd name="T84" fmla="*/ 262 w 390"/>
                <a:gd name="T85" fmla="*/ 25 h 32"/>
                <a:gd name="T86" fmla="*/ 254 w 390"/>
                <a:gd name="T87" fmla="*/ 3 h 32"/>
                <a:gd name="T88" fmla="*/ 254 w 390"/>
                <a:gd name="T89" fmla="*/ 0 h 32"/>
                <a:gd name="T90" fmla="*/ 264 w 390"/>
                <a:gd name="T91" fmla="*/ 27 h 32"/>
                <a:gd name="T92" fmla="*/ 290 w 390"/>
                <a:gd name="T93" fmla="*/ 0 h 32"/>
                <a:gd name="T94" fmla="*/ 274 w 390"/>
                <a:gd name="T95" fmla="*/ 0 h 32"/>
                <a:gd name="T96" fmla="*/ 274 w 390"/>
                <a:gd name="T97" fmla="*/ 31 h 32"/>
                <a:gd name="T98" fmla="*/ 290 w 390"/>
                <a:gd name="T99" fmla="*/ 31 h 32"/>
                <a:gd name="T100" fmla="*/ 301 w 390"/>
                <a:gd name="T101" fmla="*/ 16 h 32"/>
                <a:gd name="T102" fmla="*/ 316 w 390"/>
                <a:gd name="T103" fmla="*/ 0 h 32"/>
                <a:gd name="T104" fmla="*/ 316 w 390"/>
                <a:gd name="T105" fmla="*/ 3 h 32"/>
                <a:gd name="T106" fmla="*/ 303 w 390"/>
                <a:gd name="T107" fmla="*/ 16 h 32"/>
                <a:gd name="T108" fmla="*/ 367 w 390"/>
                <a:gd name="T109" fmla="*/ 16 h 32"/>
                <a:gd name="T110" fmla="*/ 339 w 390"/>
                <a:gd name="T111" fmla="*/ 16 h 32"/>
                <a:gd name="T112" fmla="*/ 352 w 390"/>
                <a:gd name="T113" fmla="*/ 29 h 32"/>
                <a:gd name="T114" fmla="*/ 374 w 390"/>
                <a:gd name="T115" fmla="*/ 31 h 32"/>
                <a:gd name="T116" fmla="*/ 377 w 390"/>
                <a:gd name="T11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32">
                  <a:moveTo>
                    <a:pt x="19" y="8"/>
                  </a:moveTo>
                  <a:cubicBezTo>
                    <a:pt x="19" y="3"/>
                    <a:pt x="16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8" y="31"/>
                    <a:pt x="21" y="27"/>
                    <a:pt x="21" y="23"/>
                  </a:cubicBezTo>
                  <a:cubicBezTo>
                    <a:pt x="21" y="19"/>
                    <a:pt x="18" y="15"/>
                    <a:pt x="15" y="15"/>
                  </a:cubicBezTo>
                  <a:cubicBezTo>
                    <a:pt x="18" y="14"/>
                    <a:pt x="19" y="11"/>
                    <a:pt x="19" y="8"/>
                  </a:cubicBezTo>
                  <a:moveTo>
                    <a:pt x="3" y="1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3"/>
                    <a:pt x="16" y="5"/>
                    <a:pt x="16" y="8"/>
                  </a:cubicBezTo>
                  <a:cubicBezTo>
                    <a:pt x="16" y="11"/>
                    <a:pt x="15" y="13"/>
                    <a:pt x="12" y="13"/>
                  </a:cubicBezTo>
                  <a:lnTo>
                    <a:pt x="3" y="13"/>
                  </a:lnTo>
                  <a:close/>
                  <a:moveTo>
                    <a:pt x="12" y="16"/>
                  </a:moveTo>
                  <a:cubicBezTo>
                    <a:pt x="15" y="16"/>
                    <a:pt x="18" y="20"/>
                    <a:pt x="18" y="23"/>
                  </a:cubicBezTo>
                  <a:cubicBezTo>
                    <a:pt x="18" y="26"/>
                    <a:pt x="16" y="28"/>
                    <a:pt x="1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16"/>
                    <a:pt x="3" y="16"/>
                    <a:pt x="3" y="16"/>
                  </a:cubicBezTo>
                  <a:lnTo>
                    <a:pt x="12" y="16"/>
                  </a:lnTo>
                  <a:close/>
                  <a:moveTo>
                    <a:pt x="38" y="29"/>
                  </a:moveTo>
                  <a:cubicBezTo>
                    <a:pt x="34" y="29"/>
                    <a:pt x="31" y="26"/>
                    <a:pt x="31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7"/>
                    <a:pt x="33" y="32"/>
                    <a:pt x="38" y="32"/>
                  </a:cubicBezTo>
                  <a:cubicBezTo>
                    <a:pt x="44" y="32"/>
                    <a:pt x="49" y="27"/>
                    <a:pt x="49" y="2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6"/>
                    <a:pt x="43" y="29"/>
                    <a:pt x="38" y="29"/>
                  </a:cubicBezTo>
                  <a:moveTo>
                    <a:pt x="59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7"/>
                    <a:pt x="60" y="32"/>
                    <a:pt x="66" y="32"/>
                  </a:cubicBezTo>
                  <a:cubicBezTo>
                    <a:pt x="73" y="32"/>
                    <a:pt x="76" y="28"/>
                    <a:pt x="77" y="24"/>
                  </a:cubicBezTo>
                  <a:cubicBezTo>
                    <a:pt x="78" y="18"/>
                    <a:pt x="74" y="15"/>
                    <a:pt x="69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0" y="12"/>
                    <a:pt x="60" y="10"/>
                    <a:pt x="60" y="8"/>
                  </a:cubicBezTo>
                  <a:cubicBezTo>
                    <a:pt x="60" y="5"/>
                    <a:pt x="63" y="3"/>
                    <a:pt x="66" y="3"/>
                  </a:cubicBezTo>
                  <a:cubicBezTo>
                    <a:pt x="70" y="3"/>
                    <a:pt x="73" y="5"/>
                    <a:pt x="73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2" y="0"/>
                    <a:pt x="66" y="0"/>
                  </a:cubicBezTo>
                  <a:cubicBezTo>
                    <a:pt x="61" y="0"/>
                    <a:pt x="57" y="3"/>
                    <a:pt x="57" y="8"/>
                  </a:cubicBezTo>
                  <a:cubicBezTo>
                    <a:pt x="57" y="11"/>
                    <a:pt x="58" y="15"/>
                    <a:pt x="64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1" y="18"/>
                    <a:pt x="74" y="20"/>
                    <a:pt x="74" y="24"/>
                  </a:cubicBezTo>
                  <a:cubicBezTo>
                    <a:pt x="73" y="26"/>
                    <a:pt x="71" y="29"/>
                    <a:pt x="66" y="29"/>
                  </a:cubicBezTo>
                  <a:cubicBezTo>
                    <a:pt x="62" y="29"/>
                    <a:pt x="59" y="25"/>
                    <a:pt x="59" y="22"/>
                  </a:cubicBezTo>
                  <a:moveTo>
                    <a:pt x="8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7" y="31"/>
                    <a:pt x="87" y="31"/>
                    <a:pt x="87" y="31"/>
                  </a:cubicBezTo>
                  <a:lnTo>
                    <a:pt x="87" y="0"/>
                  </a:lnTo>
                  <a:close/>
                  <a:moveTo>
                    <a:pt x="118" y="31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18" y="31"/>
                  </a:lnTo>
                  <a:close/>
                  <a:moveTo>
                    <a:pt x="127" y="0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127" y="0"/>
                  </a:lnTo>
                  <a:close/>
                  <a:moveTo>
                    <a:pt x="153" y="22"/>
                  </a:moveTo>
                  <a:cubicBezTo>
                    <a:pt x="150" y="22"/>
                    <a:pt x="150" y="22"/>
                    <a:pt x="150" y="22"/>
                  </a:cubicBezTo>
                  <a:cubicBezTo>
                    <a:pt x="150" y="27"/>
                    <a:pt x="154" y="32"/>
                    <a:pt x="160" y="32"/>
                  </a:cubicBezTo>
                  <a:cubicBezTo>
                    <a:pt x="166" y="32"/>
                    <a:pt x="169" y="28"/>
                    <a:pt x="170" y="24"/>
                  </a:cubicBezTo>
                  <a:cubicBezTo>
                    <a:pt x="171" y="18"/>
                    <a:pt x="167" y="15"/>
                    <a:pt x="162" y="14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3" y="12"/>
                    <a:pt x="153" y="10"/>
                    <a:pt x="153" y="8"/>
                  </a:cubicBezTo>
                  <a:cubicBezTo>
                    <a:pt x="153" y="5"/>
                    <a:pt x="156" y="3"/>
                    <a:pt x="160" y="3"/>
                  </a:cubicBezTo>
                  <a:cubicBezTo>
                    <a:pt x="163" y="3"/>
                    <a:pt x="166" y="5"/>
                    <a:pt x="166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3"/>
                    <a:pt x="165" y="0"/>
                    <a:pt x="160" y="0"/>
                  </a:cubicBezTo>
                  <a:cubicBezTo>
                    <a:pt x="155" y="0"/>
                    <a:pt x="150" y="3"/>
                    <a:pt x="150" y="8"/>
                  </a:cubicBezTo>
                  <a:cubicBezTo>
                    <a:pt x="150" y="11"/>
                    <a:pt x="151" y="15"/>
                    <a:pt x="157" y="16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5" y="18"/>
                    <a:pt x="168" y="20"/>
                    <a:pt x="167" y="24"/>
                  </a:cubicBezTo>
                  <a:cubicBezTo>
                    <a:pt x="167" y="26"/>
                    <a:pt x="164" y="29"/>
                    <a:pt x="160" y="29"/>
                  </a:cubicBezTo>
                  <a:cubicBezTo>
                    <a:pt x="155" y="29"/>
                    <a:pt x="153" y="25"/>
                    <a:pt x="153" y="22"/>
                  </a:cubicBezTo>
                  <a:moveTo>
                    <a:pt x="178" y="22"/>
                  </a:moveTo>
                  <a:cubicBezTo>
                    <a:pt x="175" y="22"/>
                    <a:pt x="175" y="22"/>
                    <a:pt x="175" y="22"/>
                  </a:cubicBezTo>
                  <a:cubicBezTo>
                    <a:pt x="175" y="27"/>
                    <a:pt x="179" y="32"/>
                    <a:pt x="185" y="32"/>
                  </a:cubicBezTo>
                  <a:cubicBezTo>
                    <a:pt x="192" y="32"/>
                    <a:pt x="195" y="28"/>
                    <a:pt x="196" y="24"/>
                  </a:cubicBezTo>
                  <a:cubicBezTo>
                    <a:pt x="197" y="18"/>
                    <a:pt x="192" y="15"/>
                    <a:pt x="188" y="14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79" y="12"/>
                    <a:pt x="179" y="10"/>
                    <a:pt x="179" y="8"/>
                  </a:cubicBezTo>
                  <a:cubicBezTo>
                    <a:pt x="179" y="5"/>
                    <a:pt x="182" y="3"/>
                    <a:pt x="185" y="3"/>
                  </a:cubicBezTo>
                  <a:cubicBezTo>
                    <a:pt x="189" y="3"/>
                    <a:pt x="192" y="5"/>
                    <a:pt x="192" y="9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95" y="3"/>
                    <a:pt x="191" y="0"/>
                    <a:pt x="185" y="0"/>
                  </a:cubicBezTo>
                  <a:cubicBezTo>
                    <a:pt x="180" y="0"/>
                    <a:pt x="176" y="3"/>
                    <a:pt x="176" y="8"/>
                  </a:cubicBezTo>
                  <a:cubicBezTo>
                    <a:pt x="176" y="11"/>
                    <a:pt x="176" y="15"/>
                    <a:pt x="183" y="16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90" y="18"/>
                    <a:pt x="193" y="20"/>
                    <a:pt x="193" y="24"/>
                  </a:cubicBezTo>
                  <a:cubicBezTo>
                    <a:pt x="192" y="26"/>
                    <a:pt x="190" y="29"/>
                    <a:pt x="185" y="29"/>
                  </a:cubicBezTo>
                  <a:cubicBezTo>
                    <a:pt x="181" y="29"/>
                    <a:pt x="178" y="25"/>
                    <a:pt x="178" y="22"/>
                  </a:cubicBezTo>
                  <a:moveTo>
                    <a:pt x="216" y="22"/>
                  </a:moveTo>
                  <a:cubicBezTo>
                    <a:pt x="213" y="22"/>
                    <a:pt x="213" y="22"/>
                    <a:pt x="213" y="22"/>
                  </a:cubicBezTo>
                  <a:cubicBezTo>
                    <a:pt x="213" y="27"/>
                    <a:pt x="217" y="32"/>
                    <a:pt x="223" y="32"/>
                  </a:cubicBezTo>
                  <a:cubicBezTo>
                    <a:pt x="229" y="32"/>
                    <a:pt x="233" y="28"/>
                    <a:pt x="233" y="24"/>
                  </a:cubicBezTo>
                  <a:cubicBezTo>
                    <a:pt x="234" y="18"/>
                    <a:pt x="230" y="15"/>
                    <a:pt x="225" y="14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17" y="12"/>
                    <a:pt x="216" y="10"/>
                    <a:pt x="216" y="8"/>
                  </a:cubicBezTo>
                  <a:cubicBezTo>
                    <a:pt x="216" y="5"/>
                    <a:pt x="220" y="3"/>
                    <a:pt x="223" y="3"/>
                  </a:cubicBezTo>
                  <a:cubicBezTo>
                    <a:pt x="227" y="3"/>
                    <a:pt x="230" y="5"/>
                    <a:pt x="230" y="9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3" y="3"/>
                    <a:pt x="228" y="0"/>
                    <a:pt x="223" y="0"/>
                  </a:cubicBezTo>
                  <a:cubicBezTo>
                    <a:pt x="218" y="0"/>
                    <a:pt x="213" y="3"/>
                    <a:pt x="213" y="8"/>
                  </a:cubicBezTo>
                  <a:cubicBezTo>
                    <a:pt x="213" y="11"/>
                    <a:pt x="214" y="15"/>
                    <a:pt x="221" y="16"/>
                  </a:cubicBezTo>
                  <a:cubicBezTo>
                    <a:pt x="225" y="17"/>
                    <a:pt x="225" y="17"/>
                    <a:pt x="225" y="17"/>
                  </a:cubicBezTo>
                  <a:cubicBezTo>
                    <a:pt x="228" y="18"/>
                    <a:pt x="231" y="20"/>
                    <a:pt x="231" y="24"/>
                  </a:cubicBezTo>
                  <a:cubicBezTo>
                    <a:pt x="230" y="26"/>
                    <a:pt x="228" y="29"/>
                    <a:pt x="223" y="29"/>
                  </a:cubicBezTo>
                  <a:cubicBezTo>
                    <a:pt x="219" y="29"/>
                    <a:pt x="216" y="25"/>
                    <a:pt x="216" y="22"/>
                  </a:cubicBezTo>
                  <a:moveTo>
                    <a:pt x="262" y="25"/>
                  </a:moveTo>
                  <a:cubicBezTo>
                    <a:pt x="260" y="27"/>
                    <a:pt x="257" y="29"/>
                    <a:pt x="254" y="29"/>
                  </a:cubicBezTo>
                  <a:cubicBezTo>
                    <a:pt x="246" y="29"/>
                    <a:pt x="242" y="23"/>
                    <a:pt x="242" y="16"/>
                  </a:cubicBezTo>
                  <a:cubicBezTo>
                    <a:pt x="242" y="9"/>
                    <a:pt x="246" y="3"/>
                    <a:pt x="254" y="3"/>
                  </a:cubicBezTo>
                  <a:cubicBezTo>
                    <a:pt x="257" y="3"/>
                    <a:pt x="260" y="4"/>
                    <a:pt x="262" y="7"/>
                  </a:cubicBezTo>
                  <a:cubicBezTo>
                    <a:pt x="264" y="5"/>
                    <a:pt x="264" y="5"/>
                    <a:pt x="264" y="5"/>
                  </a:cubicBezTo>
                  <a:cubicBezTo>
                    <a:pt x="262" y="2"/>
                    <a:pt x="258" y="0"/>
                    <a:pt x="254" y="0"/>
                  </a:cubicBezTo>
                  <a:cubicBezTo>
                    <a:pt x="245" y="0"/>
                    <a:pt x="239" y="7"/>
                    <a:pt x="239" y="16"/>
                  </a:cubicBezTo>
                  <a:cubicBezTo>
                    <a:pt x="239" y="25"/>
                    <a:pt x="245" y="32"/>
                    <a:pt x="254" y="32"/>
                  </a:cubicBezTo>
                  <a:cubicBezTo>
                    <a:pt x="258" y="32"/>
                    <a:pt x="262" y="30"/>
                    <a:pt x="264" y="27"/>
                  </a:cubicBezTo>
                  <a:lnTo>
                    <a:pt x="262" y="25"/>
                  </a:lnTo>
                  <a:close/>
                  <a:moveTo>
                    <a:pt x="293" y="0"/>
                  </a:moveTo>
                  <a:cubicBezTo>
                    <a:pt x="290" y="0"/>
                    <a:pt x="290" y="0"/>
                    <a:pt x="290" y="0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31"/>
                    <a:pt x="271" y="31"/>
                    <a:pt x="271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90" y="17"/>
                    <a:pt x="290" y="17"/>
                    <a:pt x="290" y="17"/>
                  </a:cubicBezTo>
                  <a:cubicBezTo>
                    <a:pt x="290" y="31"/>
                    <a:pt x="290" y="31"/>
                    <a:pt x="290" y="31"/>
                  </a:cubicBezTo>
                  <a:cubicBezTo>
                    <a:pt x="293" y="31"/>
                    <a:pt x="293" y="31"/>
                    <a:pt x="293" y="31"/>
                  </a:cubicBezTo>
                  <a:lnTo>
                    <a:pt x="293" y="0"/>
                  </a:lnTo>
                  <a:close/>
                  <a:moveTo>
                    <a:pt x="301" y="16"/>
                  </a:moveTo>
                  <a:cubicBezTo>
                    <a:pt x="301" y="25"/>
                    <a:pt x="307" y="32"/>
                    <a:pt x="316" y="32"/>
                  </a:cubicBezTo>
                  <a:cubicBezTo>
                    <a:pt x="325" y="32"/>
                    <a:pt x="331" y="25"/>
                    <a:pt x="331" y="16"/>
                  </a:cubicBezTo>
                  <a:cubicBezTo>
                    <a:pt x="331" y="7"/>
                    <a:pt x="325" y="0"/>
                    <a:pt x="316" y="0"/>
                  </a:cubicBezTo>
                  <a:cubicBezTo>
                    <a:pt x="307" y="0"/>
                    <a:pt x="301" y="7"/>
                    <a:pt x="301" y="16"/>
                  </a:cubicBezTo>
                  <a:moveTo>
                    <a:pt x="303" y="16"/>
                  </a:moveTo>
                  <a:cubicBezTo>
                    <a:pt x="303" y="9"/>
                    <a:pt x="309" y="3"/>
                    <a:pt x="316" y="3"/>
                  </a:cubicBezTo>
                  <a:cubicBezTo>
                    <a:pt x="323" y="3"/>
                    <a:pt x="328" y="9"/>
                    <a:pt x="328" y="16"/>
                  </a:cubicBezTo>
                  <a:cubicBezTo>
                    <a:pt x="328" y="23"/>
                    <a:pt x="323" y="29"/>
                    <a:pt x="316" y="29"/>
                  </a:cubicBezTo>
                  <a:cubicBezTo>
                    <a:pt x="309" y="29"/>
                    <a:pt x="303" y="23"/>
                    <a:pt x="303" y="16"/>
                  </a:cubicBezTo>
                  <a:moveTo>
                    <a:pt x="336" y="16"/>
                  </a:moveTo>
                  <a:cubicBezTo>
                    <a:pt x="336" y="25"/>
                    <a:pt x="343" y="32"/>
                    <a:pt x="352" y="32"/>
                  </a:cubicBezTo>
                  <a:cubicBezTo>
                    <a:pt x="360" y="32"/>
                    <a:pt x="367" y="25"/>
                    <a:pt x="367" y="16"/>
                  </a:cubicBezTo>
                  <a:cubicBezTo>
                    <a:pt x="367" y="7"/>
                    <a:pt x="360" y="0"/>
                    <a:pt x="352" y="0"/>
                  </a:cubicBezTo>
                  <a:cubicBezTo>
                    <a:pt x="343" y="0"/>
                    <a:pt x="336" y="7"/>
                    <a:pt x="336" y="16"/>
                  </a:cubicBezTo>
                  <a:moveTo>
                    <a:pt x="339" y="16"/>
                  </a:moveTo>
                  <a:cubicBezTo>
                    <a:pt x="339" y="9"/>
                    <a:pt x="345" y="3"/>
                    <a:pt x="352" y="3"/>
                  </a:cubicBezTo>
                  <a:cubicBezTo>
                    <a:pt x="359" y="3"/>
                    <a:pt x="364" y="9"/>
                    <a:pt x="364" y="16"/>
                  </a:cubicBezTo>
                  <a:cubicBezTo>
                    <a:pt x="364" y="23"/>
                    <a:pt x="359" y="29"/>
                    <a:pt x="352" y="29"/>
                  </a:cubicBezTo>
                  <a:cubicBezTo>
                    <a:pt x="345" y="29"/>
                    <a:pt x="339" y="23"/>
                    <a:pt x="339" y="16"/>
                  </a:cubicBezTo>
                  <a:moveTo>
                    <a:pt x="374" y="0"/>
                  </a:moveTo>
                  <a:cubicBezTo>
                    <a:pt x="374" y="31"/>
                    <a:pt x="374" y="31"/>
                    <a:pt x="374" y="31"/>
                  </a:cubicBezTo>
                  <a:cubicBezTo>
                    <a:pt x="390" y="31"/>
                    <a:pt x="390" y="31"/>
                    <a:pt x="390" y="31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562225" y="1581150"/>
              <a:ext cx="14288" cy="1095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8282575" y="455017"/>
            <a:ext cx="408988" cy="588440"/>
            <a:chOff x="-4341813" y="1827213"/>
            <a:chExt cx="466726" cy="671512"/>
          </a:xfrm>
        </p:grpSpPr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-4235450" y="1827213"/>
              <a:ext cx="58738" cy="73025"/>
            </a:xfrm>
            <a:custGeom>
              <a:avLst/>
              <a:gdLst>
                <a:gd name="T0" fmla="*/ 7 w 25"/>
                <a:gd name="T1" fmla="*/ 18 h 32"/>
                <a:gd name="T2" fmla="*/ 7 w 25"/>
                <a:gd name="T3" fmla="*/ 26 h 32"/>
                <a:gd name="T4" fmla="*/ 14 w 25"/>
                <a:gd name="T5" fmla="*/ 26 h 32"/>
                <a:gd name="T6" fmla="*/ 17 w 25"/>
                <a:gd name="T7" fmla="*/ 22 h 32"/>
                <a:gd name="T8" fmla="*/ 14 w 25"/>
                <a:gd name="T9" fmla="*/ 18 h 32"/>
                <a:gd name="T10" fmla="*/ 7 w 25"/>
                <a:gd name="T11" fmla="*/ 18 h 32"/>
                <a:gd name="T12" fmla="*/ 13 w 25"/>
                <a:gd name="T13" fmla="*/ 12 h 32"/>
                <a:gd name="T14" fmla="*/ 16 w 25"/>
                <a:gd name="T15" fmla="*/ 9 h 32"/>
                <a:gd name="T16" fmla="*/ 13 w 25"/>
                <a:gd name="T17" fmla="*/ 6 h 32"/>
                <a:gd name="T18" fmla="*/ 7 w 25"/>
                <a:gd name="T19" fmla="*/ 6 h 32"/>
                <a:gd name="T20" fmla="*/ 7 w 25"/>
                <a:gd name="T21" fmla="*/ 12 h 32"/>
                <a:gd name="T22" fmla="*/ 13 w 25"/>
                <a:gd name="T23" fmla="*/ 12 h 32"/>
                <a:gd name="T24" fmla="*/ 19 w 25"/>
                <a:gd name="T25" fmla="*/ 15 h 32"/>
                <a:gd name="T26" fmla="*/ 25 w 25"/>
                <a:gd name="T27" fmla="*/ 22 h 32"/>
                <a:gd name="T28" fmla="*/ 14 w 25"/>
                <a:gd name="T29" fmla="*/ 32 h 32"/>
                <a:gd name="T30" fmla="*/ 0 w 25"/>
                <a:gd name="T31" fmla="*/ 32 h 32"/>
                <a:gd name="T32" fmla="*/ 0 w 25"/>
                <a:gd name="T33" fmla="*/ 0 h 32"/>
                <a:gd name="T34" fmla="*/ 13 w 25"/>
                <a:gd name="T35" fmla="*/ 0 h 32"/>
                <a:gd name="T36" fmla="*/ 23 w 25"/>
                <a:gd name="T37" fmla="*/ 9 h 32"/>
                <a:gd name="T38" fmla="*/ 19 w 25"/>
                <a:gd name="T3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32">
                  <a:moveTo>
                    <a:pt x="7" y="18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6" y="26"/>
                    <a:pt x="17" y="24"/>
                    <a:pt x="17" y="22"/>
                  </a:cubicBezTo>
                  <a:cubicBezTo>
                    <a:pt x="17" y="20"/>
                    <a:pt x="16" y="18"/>
                    <a:pt x="14" y="18"/>
                  </a:cubicBezTo>
                  <a:lnTo>
                    <a:pt x="7" y="18"/>
                  </a:lnTo>
                  <a:close/>
                  <a:moveTo>
                    <a:pt x="13" y="12"/>
                  </a:moveTo>
                  <a:cubicBezTo>
                    <a:pt x="15" y="12"/>
                    <a:pt x="16" y="11"/>
                    <a:pt x="16" y="9"/>
                  </a:cubicBezTo>
                  <a:cubicBezTo>
                    <a:pt x="16" y="7"/>
                    <a:pt x="15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13" y="12"/>
                  </a:lnTo>
                  <a:close/>
                  <a:moveTo>
                    <a:pt x="19" y="15"/>
                  </a:moveTo>
                  <a:cubicBezTo>
                    <a:pt x="23" y="16"/>
                    <a:pt x="25" y="19"/>
                    <a:pt x="25" y="22"/>
                  </a:cubicBezTo>
                  <a:cubicBezTo>
                    <a:pt x="25" y="28"/>
                    <a:pt x="21" y="32"/>
                    <a:pt x="14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9" y="0"/>
                    <a:pt x="23" y="3"/>
                    <a:pt x="23" y="9"/>
                  </a:cubicBezTo>
                  <a:cubicBezTo>
                    <a:pt x="23" y="11"/>
                    <a:pt x="22" y="13"/>
                    <a:pt x="19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-4165600" y="1827213"/>
              <a:ext cx="49213" cy="73025"/>
            </a:xfrm>
            <a:custGeom>
              <a:avLst/>
              <a:gdLst>
                <a:gd name="T0" fmla="*/ 0 w 31"/>
                <a:gd name="T1" fmla="*/ 0 h 46"/>
                <a:gd name="T2" fmla="*/ 0 w 31"/>
                <a:gd name="T3" fmla="*/ 46 h 46"/>
                <a:gd name="T4" fmla="*/ 31 w 31"/>
                <a:gd name="T5" fmla="*/ 46 h 46"/>
                <a:gd name="T6" fmla="*/ 31 w 31"/>
                <a:gd name="T7" fmla="*/ 38 h 46"/>
                <a:gd name="T8" fmla="*/ 10 w 31"/>
                <a:gd name="T9" fmla="*/ 38 h 46"/>
                <a:gd name="T10" fmla="*/ 10 w 31"/>
                <a:gd name="T11" fmla="*/ 27 h 46"/>
                <a:gd name="T12" fmla="*/ 28 w 31"/>
                <a:gd name="T13" fmla="*/ 27 h 46"/>
                <a:gd name="T14" fmla="*/ 28 w 31"/>
                <a:gd name="T15" fmla="*/ 19 h 46"/>
                <a:gd name="T16" fmla="*/ 10 w 31"/>
                <a:gd name="T17" fmla="*/ 19 h 46"/>
                <a:gd name="T18" fmla="*/ 10 w 31"/>
                <a:gd name="T19" fmla="*/ 8 h 46"/>
                <a:gd name="T20" fmla="*/ 31 w 31"/>
                <a:gd name="T21" fmla="*/ 8 h 46"/>
                <a:gd name="T22" fmla="*/ 31 w 31"/>
                <a:gd name="T23" fmla="*/ 0 h 46"/>
                <a:gd name="T24" fmla="*/ 0 w 31"/>
                <a:gd name="T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46">
                  <a:moveTo>
                    <a:pt x="0" y="0"/>
                  </a:moveTo>
                  <a:lnTo>
                    <a:pt x="0" y="46"/>
                  </a:lnTo>
                  <a:lnTo>
                    <a:pt x="31" y="46"/>
                  </a:lnTo>
                  <a:lnTo>
                    <a:pt x="31" y="38"/>
                  </a:lnTo>
                  <a:lnTo>
                    <a:pt x="10" y="38"/>
                  </a:lnTo>
                  <a:lnTo>
                    <a:pt x="10" y="27"/>
                  </a:lnTo>
                  <a:lnTo>
                    <a:pt x="28" y="27"/>
                  </a:lnTo>
                  <a:lnTo>
                    <a:pt x="28" y="19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31" y="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-4100513" y="1827213"/>
              <a:ext cx="55563" cy="73025"/>
            </a:xfrm>
            <a:custGeom>
              <a:avLst/>
              <a:gdLst>
                <a:gd name="T0" fmla="*/ 7 w 24"/>
                <a:gd name="T1" fmla="*/ 6 h 32"/>
                <a:gd name="T2" fmla="*/ 7 w 24"/>
                <a:gd name="T3" fmla="*/ 15 h 32"/>
                <a:gd name="T4" fmla="*/ 13 w 24"/>
                <a:gd name="T5" fmla="*/ 15 h 32"/>
                <a:gd name="T6" fmla="*/ 17 w 24"/>
                <a:gd name="T7" fmla="*/ 10 h 32"/>
                <a:gd name="T8" fmla="*/ 13 w 24"/>
                <a:gd name="T9" fmla="*/ 6 h 32"/>
                <a:gd name="T10" fmla="*/ 7 w 24"/>
                <a:gd name="T11" fmla="*/ 6 h 32"/>
                <a:gd name="T12" fmla="*/ 24 w 24"/>
                <a:gd name="T13" fmla="*/ 32 h 32"/>
                <a:gd name="T14" fmla="*/ 15 w 24"/>
                <a:gd name="T15" fmla="*/ 32 h 32"/>
                <a:gd name="T16" fmla="*/ 8 w 24"/>
                <a:gd name="T17" fmla="*/ 21 h 32"/>
                <a:gd name="T18" fmla="*/ 7 w 24"/>
                <a:gd name="T19" fmla="*/ 21 h 32"/>
                <a:gd name="T20" fmla="*/ 7 w 24"/>
                <a:gd name="T21" fmla="*/ 32 h 32"/>
                <a:gd name="T22" fmla="*/ 0 w 24"/>
                <a:gd name="T23" fmla="*/ 32 h 32"/>
                <a:gd name="T24" fmla="*/ 0 w 24"/>
                <a:gd name="T25" fmla="*/ 0 h 32"/>
                <a:gd name="T26" fmla="*/ 13 w 24"/>
                <a:gd name="T27" fmla="*/ 0 h 32"/>
                <a:gd name="T28" fmla="*/ 24 w 24"/>
                <a:gd name="T29" fmla="*/ 10 h 32"/>
                <a:gd name="T30" fmla="*/ 16 w 24"/>
                <a:gd name="T31" fmla="*/ 21 h 32"/>
                <a:gd name="T32" fmla="*/ 24 w 24"/>
                <a:gd name="T3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2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5" y="15"/>
                    <a:pt x="17" y="12"/>
                    <a:pt x="17" y="10"/>
                  </a:cubicBezTo>
                  <a:cubicBezTo>
                    <a:pt x="17" y="8"/>
                    <a:pt x="15" y="6"/>
                    <a:pt x="13" y="6"/>
                  </a:cubicBezTo>
                  <a:lnTo>
                    <a:pt x="7" y="6"/>
                  </a:lnTo>
                  <a:close/>
                  <a:moveTo>
                    <a:pt x="24" y="32"/>
                  </a:moveTo>
                  <a:cubicBezTo>
                    <a:pt x="15" y="32"/>
                    <a:pt x="15" y="32"/>
                    <a:pt x="15" y="32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4" y="5"/>
                    <a:pt x="24" y="10"/>
                  </a:cubicBezTo>
                  <a:cubicBezTo>
                    <a:pt x="24" y="15"/>
                    <a:pt x="21" y="19"/>
                    <a:pt x="16" y="21"/>
                  </a:cubicBezTo>
                  <a:lnTo>
                    <a:pt x="2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-4030663" y="1827213"/>
              <a:ext cx="44450" cy="73025"/>
            </a:xfrm>
            <a:custGeom>
              <a:avLst/>
              <a:gdLst>
                <a:gd name="T0" fmla="*/ 0 w 28"/>
                <a:gd name="T1" fmla="*/ 0 h 46"/>
                <a:gd name="T2" fmla="*/ 0 w 28"/>
                <a:gd name="T3" fmla="*/ 46 h 46"/>
                <a:gd name="T4" fmla="*/ 28 w 28"/>
                <a:gd name="T5" fmla="*/ 46 h 46"/>
                <a:gd name="T6" fmla="*/ 28 w 28"/>
                <a:gd name="T7" fmla="*/ 38 h 46"/>
                <a:gd name="T8" fmla="*/ 10 w 28"/>
                <a:gd name="T9" fmla="*/ 38 h 46"/>
                <a:gd name="T10" fmla="*/ 10 w 28"/>
                <a:gd name="T11" fmla="*/ 0 h 46"/>
                <a:gd name="T12" fmla="*/ 0 w 28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6">
                  <a:moveTo>
                    <a:pt x="0" y="0"/>
                  </a:moveTo>
                  <a:lnTo>
                    <a:pt x="0" y="46"/>
                  </a:lnTo>
                  <a:lnTo>
                    <a:pt x="28" y="46"/>
                  </a:lnTo>
                  <a:lnTo>
                    <a:pt x="28" y="38"/>
                  </a:lnTo>
                  <a:lnTo>
                    <a:pt x="10" y="38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-3975100" y="1827213"/>
              <a:ext cx="17463" cy="73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-3940175" y="1827213"/>
              <a:ext cx="57150" cy="73025"/>
            </a:xfrm>
            <a:custGeom>
              <a:avLst/>
              <a:gdLst>
                <a:gd name="T0" fmla="*/ 25 w 36"/>
                <a:gd name="T1" fmla="*/ 0 h 46"/>
                <a:gd name="T2" fmla="*/ 25 w 36"/>
                <a:gd name="T3" fmla="*/ 27 h 46"/>
                <a:gd name="T4" fmla="*/ 9 w 36"/>
                <a:gd name="T5" fmla="*/ 0 h 46"/>
                <a:gd name="T6" fmla="*/ 0 w 36"/>
                <a:gd name="T7" fmla="*/ 0 h 46"/>
                <a:gd name="T8" fmla="*/ 0 w 36"/>
                <a:gd name="T9" fmla="*/ 46 h 46"/>
                <a:gd name="T10" fmla="*/ 9 w 36"/>
                <a:gd name="T11" fmla="*/ 46 h 46"/>
                <a:gd name="T12" fmla="*/ 9 w 36"/>
                <a:gd name="T13" fmla="*/ 17 h 46"/>
                <a:gd name="T14" fmla="*/ 27 w 36"/>
                <a:gd name="T15" fmla="*/ 46 h 46"/>
                <a:gd name="T16" fmla="*/ 36 w 36"/>
                <a:gd name="T17" fmla="*/ 46 h 46"/>
                <a:gd name="T18" fmla="*/ 36 w 36"/>
                <a:gd name="T19" fmla="*/ 0 h 46"/>
                <a:gd name="T20" fmla="*/ 25 w 36"/>
                <a:gd name="T2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46">
                  <a:moveTo>
                    <a:pt x="25" y="0"/>
                  </a:moveTo>
                  <a:lnTo>
                    <a:pt x="25" y="27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46"/>
                  </a:lnTo>
                  <a:lnTo>
                    <a:pt x="9" y="46"/>
                  </a:lnTo>
                  <a:lnTo>
                    <a:pt x="9" y="17"/>
                  </a:lnTo>
                  <a:lnTo>
                    <a:pt x="27" y="46"/>
                  </a:lnTo>
                  <a:lnTo>
                    <a:pt x="36" y="46"/>
                  </a:lnTo>
                  <a:lnTo>
                    <a:pt x="36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-4319588" y="1944688"/>
              <a:ext cx="44450" cy="74613"/>
            </a:xfrm>
            <a:custGeom>
              <a:avLst/>
              <a:gdLst>
                <a:gd name="T0" fmla="*/ 0 w 28"/>
                <a:gd name="T1" fmla="*/ 0 h 47"/>
                <a:gd name="T2" fmla="*/ 11 w 28"/>
                <a:gd name="T3" fmla="*/ 0 h 47"/>
                <a:gd name="T4" fmla="*/ 11 w 28"/>
                <a:gd name="T5" fmla="*/ 38 h 47"/>
                <a:gd name="T6" fmla="*/ 28 w 28"/>
                <a:gd name="T7" fmla="*/ 38 h 47"/>
                <a:gd name="T8" fmla="*/ 28 w 28"/>
                <a:gd name="T9" fmla="*/ 47 h 47"/>
                <a:gd name="T10" fmla="*/ 0 w 28"/>
                <a:gd name="T11" fmla="*/ 47 h 47"/>
                <a:gd name="T12" fmla="*/ 0 w 28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0"/>
                  </a:moveTo>
                  <a:lnTo>
                    <a:pt x="11" y="0"/>
                  </a:lnTo>
                  <a:lnTo>
                    <a:pt x="11" y="38"/>
                  </a:lnTo>
                  <a:lnTo>
                    <a:pt x="28" y="38"/>
                  </a:lnTo>
                  <a:lnTo>
                    <a:pt x="28" y="47"/>
                  </a:lnTo>
                  <a:lnTo>
                    <a:pt x="0" y="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-4270375" y="1943100"/>
              <a:ext cx="77788" cy="79375"/>
            </a:xfrm>
            <a:custGeom>
              <a:avLst/>
              <a:gdLst>
                <a:gd name="T0" fmla="*/ 17 w 33"/>
                <a:gd name="T1" fmla="*/ 27 h 34"/>
                <a:gd name="T2" fmla="*/ 26 w 33"/>
                <a:gd name="T3" fmla="*/ 17 h 34"/>
                <a:gd name="T4" fmla="*/ 17 w 33"/>
                <a:gd name="T5" fmla="*/ 7 h 34"/>
                <a:gd name="T6" fmla="*/ 7 w 33"/>
                <a:gd name="T7" fmla="*/ 17 h 34"/>
                <a:gd name="T8" fmla="*/ 17 w 33"/>
                <a:gd name="T9" fmla="*/ 27 h 34"/>
                <a:gd name="T10" fmla="*/ 17 w 33"/>
                <a:gd name="T11" fmla="*/ 0 h 34"/>
                <a:gd name="T12" fmla="*/ 33 w 33"/>
                <a:gd name="T13" fmla="*/ 17 h 34"/>
                <a:gd name="T14" fmla="*/ 17 w 33"/>
                <a:gd name="T15" fmla="*/ 34 h 34"/>
                <a:gd name="T16" fmla="*/ 0 w 33"/>
                <a:gd name="T17" fmla="*/ 17 h 34"/>
                <a:gd name="T18" fmla="*/ 17 w 33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4">
                  <a:moveTo>
                    <a:pt x="17" y="27"/>
                  </a:moveTo>
                  <a:cubicBezTo>
                    <a:pt x="22" y="27"/>
                    <a:pt x="26" y="23"/>
                    <a:pt x="26" y="17"/>
                  </a:cubicBezTo>
                  <a:cubicBezTo>
                    <a:pt x="26" y="12"/>
                    <a:pt x="22" y="7"/>
                    <a:pt x="17" y="7"/>
                  </a:cubicBezTo>
                  <a:cubicBezTo>
                    <a:pt x="11" y="7"/>
                    <a:pt x="7" y="12"/>
                    <a:pt x="7" y="17"/>
                  </a:cubicBezTo>
                  <a:cubicBezTo>
                    <a:pt x="7" y="23"/>
                    <a:pt x="11" y="27"/>
                    <a:pt x="17" y="27"/>
                  </a:cubicBezTo>
                  <a:moveTo>
                    <a:pt x="17" y="0"/>
                  </a:move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4"/>
                    <a:pt x="17" y="34"/>
                  </a:cubicBezTo>
                  <a:cubicBezTo>
                    <a:pt x="8" y="34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-4179888" y="1944688"/>
              <a:ext cx="58738" cy="74613"/>
            </a:xfrm>
            <a:custGeom>
              <a:avLst/>
              <a:gdLst>
                <a:gd name="T0" fmla="*/ 37 w 37"/>
                <a:gd name="T1" fmla="*/ 47 h 47"/>
                <a:gd name="T2" fmla="*/ 27 w 37"/>
                <a:gd name="T3" fmla="*/ 47 h 47"/>
                <a:gd name="T4" fmla="*/ 11 w 37"/>
                <a:gd name="T5" fmla="*/ 19 h 47"/>
                <a:gd name="T6" fmla="*/ 11 w 37"/>
                <a:gd name="T7" fmla="*/ 47 h 47"/>
                <a:gd name="T8" fmla="*/ 0 w 37"/>
                <a:gd name="T9" fmla="*/ 47 h 47"/>
                <a:gd name="T10" fmla="*/ 0 w 37"/>
                <a:gd name="T11" fmla="*/ 0 h 47"/>
                <a:gd name="T12" fmla="*/ 9 w 37"/>
                <a:gd name="T13" fmla="*/ 0 h 47"/>
                <a:gd name="T14" fmla="*/ 27 w 37"/>
                <a:gd name="T15" fmla="*/ 28 h 47"/>
                <a:gd name="T16" fmla="*/ 27 w 37"/>
                <a:gd name="T17" fmla="*/ 0 h 47"/>
                <a:gd name="T18" fmla="*/ 37 w 37"/>
                <a:gd name="T19" fmla="*/ 0 h 47"/>
                <a:gd name="T20" fmla="*/ 37 w 37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47">
                  <a:moveTo>
                    <a:pt x="37" y="47"/>
                  </a:moveTo>
                  <a:lnTo>
                    <a:pt x="27" y="47"/>
                  </a:lnTo>
                  <a:lnTo>
                    <a:pt x="11" y="19"/>
                  </a:lnTo>
                  <a:lnTo>
                    <a:pt x="11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9" y="0"/>
                  </a:lnTo>
                  <a:lnTo>
                    <a:pt x="27" y="28"/>
                  </a:lnTo>
                  <a:lnTo>
                    <a:pt x="27" y="0"/>
                  </a:lnTo>
                  <a:lnTo>
                    <a:pt x="37" y="0"/>
                  </a:lnTo>
                  <a:lnTo>
                    <a:pt x="37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-4105275" y="1944688"/>
              <a:ext cx="65088" cy="74613"/>
            </a:xfrm>
            <a:custGeom>
              <a:avLst/>
              <a:gdLst>
                <a:gd name="T0" fmla="*/ 7 w 28"/>
                <a:gd name="T1" fmla="*/ 26 h 32"/>
                <a:gd name="T2" fmla="*/ 13 w 28"/>
                <a:gd name="T3" fmla="*/ 26 h 32"/>
                <a:gd name="T4" fmla="*/ 21 w 28"/>
                <a:gd name="T5" fmla="*/ 16 h 32"/>
                <a:gd name="T6" fmla="*/ 13 w 28"/>
                <a:gd name="T7" fmla="*/ 6 h 32"/>
                <a:gd name="T8" fmla="*/ 7 w 28"/>
                <a:gd name="T9" fmla="*/ 6 h 32"/>
                <a:gd name="T10" fmla="*/ 7 w 28"/>
                <a:gd name="T11" fmla="*/ 26 h 32"/>
                <a:gd name="T12" fmla="*/ 0 w 28"/>
                <a:gd name="T13" fmla="*/ 32 h 32"/>
                <a:gd name="T14" fmla="*/ 0 w 28"/>
                <a:gd name="T15" fmla="*/ 0 h 32"/>
                <a:gd name="T16" fmla="*/ 13 w 28"/>
                <a:gd name="T17" fmla="*/ 0 h 32"/>
                <a:gd name="T18" fmla="*/ 28 w 28"/>
                <a:gd name="T19" fmla="*/ 16 h 32"/>
                <a:gd name="T20" fmla="*/ 13 w 28"/>
                <a:gd name="T21" fmla="*/ 32 h 32"/>
                <a:gd name="T22" fmla="*/ 0 w 28"/>
                <a:gd name="T2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2">
                  <a:moveTo>
                    <a:pt x="7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8" y="26"/>
                    <a:pt x="21" y="21"/>
                    <a:pt x="21" y="16"/>
                  </a:cubicBezTo>
                  <a:cubicBezTo>
                    <a:pt x="21" y="11"/>
                    <a:pt x="18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26"/>
                  </a:lnTo>
                  <a:close/>
                  <a:moveTo>
                    <a:pt x="0" y="3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2" y="0"/>
                    <a:pt x="28" y="7"/>
                    <a:pt x="28" y="16"/>
                  </a:cubicBezTo>
                  <a:cubicBezTo>
                    <a:pt x="28" y="25"/>
                    <a:pt x="22" y="32"/>
                    <a:pt x="13" y="32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-4030663" y="1943100"/>
              <a:ext cx="77788" cy="79375"/>
            </a:xfrm>
            <a:custGeom>
              <a:avLst/>
              <a:gdLst>
                <a:gd name="T0" fmla="*/ 16 w 33"/>
                <a:gd name="T1" fmla="*/ 27 h 34"/>
                <a:gd name="T2" fmla="*/ 26 w 33"/>
                <a:gd name="T3" fmla="*/ 17 h 34"/>
                <a:gd name="T4" fmla="*/ 16 w 33"/>
                <a:gd name="T5" fmla="*/ 7 h 34"/>
                <a:gd name="T6" fmla="*/ 7 w 33"/>
                <a:gd name="T7" fmla="*/ 17 h 34"/>
                <a:gd name="T8" fmla="*/ 16 w 33"/>
                <a:gd name="T9" fmla="*/ 27 h 34"/>
                <a:gd name="T10" fmla="*/ 16 w 33"/>
                <a:gd name="T11" fmla="*/ 0 h 34"/>
                <a:gd name="T12" fmla="*/ 33 w 33"/>
                <a:gd name="T13" fmla="*/ 17 h 34"/>
                <a:gd name="T14" fmla="*/ 16 w 33"/>
                <a:gd name="T15" fmla="*/ 34 h 34"/>
                <a:gd name="T16" fmla="*/ 0 w 33"/>
                <a:gd name="T17" fmla="*/ 17 h 34"/>
                <a:gd name="T18" fmla="*/ 16 w 33"/>
                <a:gd name="T1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4">
                  <a:moveTo>
                    <a:pt x="16" y="27"/>
                  </a:moveTo>
                  <a:cubicBezTo>
                    <a:pt x="22" y="27"/>
                    <a:pt x="26" y="23"/>
                    <a:pt x="26" y="17"/>
                  </a:cubicBezTo>
                  <a:cubicBezTo>
                    <a:pt x="26" y="12"/>
                    <a:pt x="22" y="7"/>
                    <a:pt x="16" y="7"/>
                  </a:cubicBezTo>
                  <a:cubicBezTo>
                    <a:pt x="11" y="7"/>
                    <a:pt x="7" y="12"/>
                    <a:pt x="7" y="17"/>
                  </a:cubicBezTo>
                  <a:cubicBezTo>
                    <a:pt x="7" y="23"/>
                    <a:pt x="11" y="27"/>
                    <a:pt x="16" y="27"/>
                  </a:cubicBezTo>
                  <a:moveTo>
                    <a:pt x="16" y="0"/>
                  </a:moveTo>
                  <a:cubicBezTo>
                    <a:pt x="25" y="0"/>
                    <a:pt x="33" y="8"/>
                    <a:pt x="33" y="17"/>
                  </a:cubicBezTo>
                  <a:cubicBezTo>
                    <a:pt x="33" y="26"/>
                    <a:pt x="25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-3940175" y="1944688"/>
              <a:ext cx="57150" cy="74613"/>
            </a:xfrm>
            <a:custGeom>
              <a:avLst/>
              <a:gdLst>
                <a:gd name="T0" fmla="*/ 36 w 36"/>
                <a:gd name="T1" fmla="*/ 47 h 47"/>
                <a:gd name="T2" fmla="*/ 27 w 36"/>
                <a:gd name="T3" fmla="*/ 47 h 47"/>
                <a:gd name="T4" fmla="*/ 9 w 36"/>
                <a:gd name="T5" fmla="*/ 19 h 47"/>
                <a:gd name="T6" fmla="*/ 9 w 36"/>
                <a:gd name="T7" fmla="*/ 47 h 47"/>
                <a:gd name="T8" fmla="*/ 0 w 36"/>
                <a:gd name="T9" fmla="*/ 47 h 47"/>
                <a:gd name="T10" fmla="*/ 0 w 36"/>
                <a:gd name="T11" fmla="*/ 0 h 47"/>
                <a:gd name="T12" fmla="*/ 9 w 36"/>
                <a:gd name="T13" fmla="*/ 0 h 47"/>
                <a:gd name="T14" fmla="*/ 25 w 36"/>
                <a:gd name="T15" fmla="*/ 28 h 47"/>
                <a:gd name="T16" fmla="*/ 25 w 36"/>
                <a:gd name="T17" fmla="*/ 0 h 47"/>
                <a:gd name="T18" fmla="*/ 36 w 36"/>
                <a:gd name="T19" fmla="*/ 0 h 47"/>
                <a:gd name="T20" fmla="*/ 36 w 36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47">
                  <a:moveTo>
                    <a:pt x="36" y="47"/>
                  </a:moveTo>
                  <a:lnTo>
                    <a:pt x="27" y="47"/>
                  </a:lnTo>
                  <a:lnTo>
                    <a:pt x="9" y="19"/>
                  </a:lnTo>
                  <a:lnTo>
                    <a:pt x="9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9" y="0"/>
                  </a:lnTo>
                  <a:lnTo>
                    <a:pt x="25" y="28"/>
                  </a:lnTo>
                  <a:lnTo>
                    <a:pt x="25" y="0"/>
                  </a:lnTo>
                  <a:lnTo>
                    <a:pt x="36" y="0"/>
                  </a:lnTo>
                  <a:lnTo>
                    <a:pt x="36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-4302125" y="2063750"/>
              <a:ext cx="90488" cy="76200"/>
            </a:xfrm>
            <a:custGeom>
              <a:avLst/>
              <a:gdLst>
                <a:gd name="T0" fmla="*/ 42 w 57"/>
                <a:gd name="T1" fmla="*/ 0 h 48"/>
                <a:gd name="T2" fmla="*/ 51 w 57"/>
                <a:gd name="T3" fmla="*/ 0 h 48"/>
                <a:gd name="T4" fmla="*/ 57 w 57"/>
                <a:gd name="T5" fmla="*/ 48 h 48"/>
                <a:gd name="T6" fmla="*/ 47 w 57"/>
                <a:gd name="T7" fmla="*/ 48 h 48"/>
                <a:gd name="T8" fmla="*/ 44 w 57"/>
                <a:gd name="T9" fmla="*/ 19 h 48"/>
                <a:gd name="T10" fmla="*/ 32 w 57"/>
                <a:gd name="T11" fmla="*/ 43 h 48"/>
                <a:gd name="T12" fmla="*/ 25 w 57"/>
                <a:gd name="T13" fmla="*/ 43 h 48"/>
                <a:gd name="T14" fmla="*/ 13 w 57"/>
                <a:gd name="T15" fmla="*/ 19 h 48"/>
                <a:gd name="T16" fmla="*/ 10 w 57"/>
                <a:gd name="T17" fmla="*/ 48 h 48"/>
                <a:gd name="T18" fmla="*/ 0 w 57"/>
                <a:gd name="T19" fmla="*/ 48 h 48"/>
                <a:gd name="T20" fmla="*/ 5 w 57"/>
                <a:gd name="T21" fmla="*/ 0 h 48"/>
                <a:gd name="T22" fmla="*/ 14 w 57"/>
                <a:gd name="T23" fmla="*/ 0 h 48"/>
                <a:gd name="T24" fmla="*/ 29 w 57"/>
                <a:gd name="T25" fmla="*/ 31 h 48"/>
                <a:gd name="T26" fmla="*/ 42 w 57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48">
                  <a:moveTo>
                    <a:pt x="42" y="0"/>
                  </a:moveTo>
                  <a:lnTo>
                    <a:pt x="51" y="0"/>
                  </a:lnTo>
                  <a:lnTo>
                    <a:pt x="57" y="48"/>
                  </a:lnTo>
                  <a:lnTo>
                    <a:pt x="47" y="48"/>
                  </a:lnTo>
                  <a:lnTo>
                    <a:pt x="44" y="19"/>
                  </a:lnTo>
                  <a:lnTo>
                    <a:pt x="32" y="43"/>
                  </a:lnTo>
                  <a:lnTo>
                    <a:pt x="25" y="43"/>
                  </a:lnTo>
                  <a:lnTo>
                    <a:pt x="13" y="19"/>
                  </a:lnTo>
                  <a:lnTo>
                    <a:pt x="10" y="48"/>
                  </a:lnTo>
                  <a:lnTo>
                    <a:pt x="0" y="48"/>
                  </a:lnTo>
                  <a:lnTo>
                    <a:pt x="5" y="0"/>
                  </a:lnTo>
                  <a:lnTo>
                    <a:pt x="14" y="0"/>
                  </a:lnTo>
                  <a:lnTo>
                    <a:pt x="29" y="3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-4206875" y="2063750"/>
              <a:ext cx="71438" cy="76200"/>
            </a:xfrm>
            <a:custGeom>
              <a:avLst/>
              <a:gdLst>
                <a:gd name="T0" fmla="*/ 28 w 45"/>
                <a:gd name="T1" fmla="*/ 28 h 48"/>
                <a:gd name="T2" fmla="*/ 23 w 45"/>
                <a:gd name="T3" fmla="*/ 10 h 48"/>
                <a:gd name="T4" fmla="*/ 17 w 45"/>
                <a:gd name="T5" fmla="*/ 28 h 48"/>
                <a:gd name="T6" fmla="*/ 28 w 45"/>
                <a:gd name="T7" fmla="*/ 28 h 48"/>
                <a:gd name="T8" fmla="*/ 14 w 45"/>
                <a:gd name="T9" fmla="*/ 37 h 48"/>
                <a:gd name="T10" fmla="*/ 10 w 45"/>
                <a:gd name="T11" fmla="*/ 48 h 48"/>
                <a:gd name="T12" fmla="*/ 0 w 45"/>
                <a:gd name="T13" fmla="*/ 48 h 48"/>
                <a:gd name="T14" fmla="*/ 17 w 45"/>
                <a:gd name="T15" fmla="*/ 0 h 48"/>
                <a:gd name="T16" fmla="*/ 28 w 45"/>
                <a:gd name="T17" fmla="*/ 0 h 48"/>
                <a:gd name="T18" fmla="*/ 45 w 45"/>
                <a:gd name="T19" fmla="*/ 48 h 48"/>
                <a:gd name="T20" fmla="*/ 35 w 45"/>
                <a:gd name="T21" fmla="*/ 48 h 48"/>
                <a:gd name="T22" fmla="*/ 31 w 45"/>
                <a:gd name="T23" fmla="*/ 37 h 48"/>
                <a:gd name="T24" fmla="*/ 14 w 45"/>
                <a:gd name="T25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8">
                  <a:moveTo>
                    <a:pt x="28" y="28"/>
                  </a:moveTo>
                  <a:lnTo>
                    <a:pt x="23" y="10"/>
                  </a:lnTo>
                  <a:lnTo>
                    <a:pt x="17" y="28"/>
                  </a:lnTo>
                  <a:lnTo>
                    <a:pt x="28" y="28"/>
                  </a:lnTo>
                  <a:close/>
                  <a:moveTo>
                    <a:pt x="14" y="37"/>
                  </a:moveTo>
                  <a:lnTo>
                    <a:pt x="10" y="48"/>
                  </a:lnTo>
                  <a:lnTo>
                    <a:pt x="0" y="48"/>
                  </a:lnTo>
                  <a:lnTo>
                    <a:pt x="17" y="0"/>
                  </a:lnTo>
                  <a:lnTo>
                    <a:pt x="28" y="0"/>
                  </a:lnTo>
                  <a:lnTo>
                    <a:pt x="45" y="48"/>
                  </a:lnTo>
                  <a:lnTo>
                    <a:pt x="35" y="48"/>
                  </a:lnTo>
                  <a:lnTo>
                    <a:pt x="31" y="37"/>
                  </a:lnTo>
                  <a:lnTo>
                    <a:pt x="1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-4125913" y="2063750"/>
              <a:ext cx="65088" cy="76200"/>
            </a:xfrm>
            <a:custGeom>
              <a:avLst/>
              <a:gdLst>
                <a:gd name="T0" fmla="*/ 7 w 28"/>
                <a:gd name="T1" fmla="*/ 26 h 33"/>
                <a:gd name="T2" fmla="*/ 13 w 28"/>
                <a:gd name="T3" fmla="*/ 26 h 33"/>
                <a:gd name="T4" fmla="*/ 21 w 28"/>
                <a:gd name="T5" fmla="*/ 16 h 33"/>
                <a:gd name="T6" fmla="*/ 13 w 28"/>
                <a:gd name="T7" fmla="*/ 6 h 33"/>
                <a:gd name="T8" fmla="*/ 7 w 28"/>
                <a:gd name="T9" fmla="*/ 6 h 33"/>
                <a:gd name="T10" fmla="*/ 7 w 28"/>
                <a:gd name="T11" fmla="*/ 26 h 33"/>
                <a:gd name="T12" fmla="*/ 0 w 28"/>
                <a:gd name="T13" fmla="*/ 33 h 33"/>
                <a:gd name="T14" fmla="*/ 0 w 28"/>
                <a:gd name="T15" fmla="*/ 0 h 33"/>
                <a:gd name="T16" fmla="*/ 13 w 28"/>
                <a:gd name="T17" fmla="*/ 0 h 33"/>
                <a:gd name="T18" fmla="*/ 28 w 28"/>
                <a:gd name="T19" fmla="*/ 16 h 33"/>
                <a:gd name="T20" fmla="*/ 13 w 28"/>
                <a:gd name="T21" fmla="*/ 33 h 33"/>
                <a:gd name="T22" fmla="*/ 0 w 28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3">
                  <a:moveTo>
                    <a:pt x="7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11"/>
                    <a:pt x="18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26"/>
                  </a:lnTo>
                  <a:close/>
                  <a:moveTo>
                    <a:pt x="0" y="3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2" y="0"/>
                    <a:pt x="28" y="7"/>
                    <a:pt x="28" y="16"/>
                  </a:cubicBezTo>
                  <a:cubicBezTo>
                    <a:pt x="28" y="26"/>
                    <a:pt x="22" y="33"/>
                    <a:pt x="13" y="33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0" name="Freeform 28"/>
            <p:cNvSpPr>
              <a:spLocks noEditPoints="1"/>
            </p:cNvSpPr>
            <p:nvPr/>
          </p:nvSpPr>
          <p:spPr bwMode="auto">
            <a:xfrm>
              <a:off x="-4046538" y="2063750"/>
              <a:ext cx="55563" cy="76200"/>
            </a:xfrm>
            <a:custGeom>
              <a:avLst/>
              <a:gdLst>
                <a:gd name="T0" fmla="*/ 6 w 24"/>
                <a:gd name="T1" fmla="*/ 6 h 33"/>
                <a:gd name="T2" fmla="*/ 6 w 24"/>
                <a:gd name="T3" fmla="*/ 15 h 33"/>
                <a:gd name="T4" fmla="*/ 12 w 24"/>
                <a:gd name="T5" fmla="*/ 15 h 33"/>
                <a:gd name="T6" fmla="*/ 16 w 24"/>
                <a:gd name="T7" fmla="*/ 11 h 33"/>
                <a:gd name="T8" fmla="*/ 13 w 24"/>
                <a:gd name="T9" fmla="*/ 6 h 33"/>
                <a:gd name="T10" fmla="*/ 6 w 24"/>
                <a:gd name="T11" fmla="*/ 6 h 33"/>
                <a:gd name="T12" fmla="*/ 24 w 24"/>
                <a:gd name="T13" fmla="*/ 33 h 33"/>
                <a:gd name="T14" fmla="*/ 15 w 24"/>
                <a:gd name="T15" fmla="*/ 33 h 33"/>
                <a:gd name="T16" fmla="*/ 8 w 24"/>
                <a:gd name="T17" fmla="*/ 21 h 33"/>
                <a:gd name="T18" fmla="*/ 6 w 24"/>
                <a:gd name="T19" fmla="*/ 21 h 33"/>
                <a:gd name="T20" fmla="*/ 6 w 24"/>
                <a:gd name="T21" fmla="*/ 33 h 33"/>
                <a:gd name="T22" fmla="*/ 0 w 24"/>
                <a:gd name="T23" fmla="*/ 33 h 33"/>
                <a:gd name="T24" fmla="*/ 0 w 24"/>
                <a:gd name="T25" fmla="*/ 0 h 33"/>
                <a:gd name="T26" fmla="*/ 13 w 24"/>
                <a:gd name="T27" fmla="*/ 0 h 33"/>
                <a:gd name="T28" fmla="*/ 24 w 24"/>
                <a:gd name="T29" fmla="*/ 11 h 33"/>
                <a:gd name="T30" fmla="*/ 16 w 24"/>
                <a:gd name="T31" fmla="*/ 21 h 33"/>
                <a:gd name="T32" fmla="*/ 24 w 24"/>
                <a:gd name="T3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3">
                  <a:moveTo>
                    <a:pt x="6" y="6"/>
                  </a:moveTo>
                  <a:cubicBezTo>
                    <a:pt x="6" y="15"/>
                    <a:pt x="6" y="15"/>
                    <a:pt x="6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5" y="15"/>
                    <a:pt x="16" y="13"/>
                    <a:pt x="16" y="11"/>
                  </a:cubicBezTo>
                  <a:cubicBezTo>
                    <a:pt x="16" y="9"/>
                    <a:pt x="15" y="6"/>
                    <a:pt x="13" y="6"/>
                  </a:cubicBezTo>
                  <a:lnTo>
                    <a:pt x="6" y="6"/>
                  </a:lnTo>
                  <a:close/>
                  <a:moveTo>
                    <a:pt x="24" y="33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4" y="5"/>
                    <a:pt x="24" y="11"/>
                  </a:cubicBezTo>
                  <a:cubicBezTo>
                    <a:pt x="24" y="15"/>
                    <a:pt x="21" y="20"/>
                    <a:pt x="16" y="21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-3976688" y="2063750"/>
              <a:ext cx="15875" cy="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auto">
            <a:xfrm>
              <a:off x="-3944938" y="2063750"/>
              <a:ext cx="65088" cy="76200"/>
            </a:xfrm>
            <a:custGeom>
              <a:avLst/>
              <a:gdLst>
                <a:gd name="T0" fmla="*/ 7 w 28"/>
                <a:gd name="T1" fmla="*/ 26 h 33"/>
                <a:gd name="T2" fmla="*/ 13 w 28"/>
                <a:gd name="T3" fmla="*/ 26 h 33"/>
                <a:gd name="T4" fmla="*/ 21 w 28"/>
                <a:gd name="T5" fmla="*/ 16 h 33"/>
                <a:gd name="T6" fmla="*/ 13 w 28"/>
                <a:gd name="T7" fmla="*/ 6 h 33"/>
                <a:gd name="T8" fmla="*/ 7 w 28"/>
                <a:gd name="T9" fmla="*/ 6 h 33"/>
                <a:gd name="T10" fmla="*/ 7 w 28"/>
                <a:gd name="T11" fmla="*/ 26 h 33"/>
                <a:gd name="T12" fmla="*/ 0 w 28"/>
                <a:gd name="T13" fmla="*/ 33 h 33"/>
                <a:gd name="T14" fmla="*/ 0 w 28"/>
                <a:gd name="T15" fmla="*/ 0 h 33"/>
                <a:gd name="T16" fmla="*/ 13 w 28"/>
                <a:gd name="T17" fmla="*/ 0 h 33"/>
                <a:gd name="T18" fmla="*/ 28 w 28"/>
                <a:gd name="T19" fmla="*/ 16 h 33"/>
                <a:gd name="T20" fmla="*/ 13 w 28"/>
                <a:gd name="T21" fmla="*/ 33 h 33"/>
                <a:gd name="T22" fmla="*/ 0 w 28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33">
                  <a:moveTo>
                    <a:pt x="7" y="26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8" y="26"/>
                    <a:pt x="21" y="22"/>
                    <a:pt x="21" y="16"/>
                  </a:cubicBezTo>
                  <a:cubicBezTo>
                    <a:pt x="21" y="11"/>
                    <a:pt x="18" y="6"/>
                    <a:pt x="13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26"/>
                  </a:lnTo>
                  <a:close/>
                  <a:moveTo>
                    <a:pt x="0" y="3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2" y="0"/>
                    <a:pt x="28" y="7"/>
                    <a:pt x="28" y="16"/>
                  </a:cubicBezTo>
                  <a:cubicBezTo>
                    <a:pt x="28" y="26"/>
                    <a:pt x="22" y="33"/>
                    <a:pt x="13" y="33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-4170363" y="2182813"/>
              <a:ext cx="55563" cy="76200"/>
            </a:xfrm>
            <a:custGeom>
              <a:avLst/>
              <a:gdLst>
                <a:gd name="T0" fmla="*/ 7 w 24"/>
                <a:gd name="T1" fmla="*/ 6 h 33"/>
                <a:gd name="T2" fmla="*/ 7 w 24"/>
                <a:gd name="T3" fmla="*/ 15 h 33"/>
                <a:gd name="T4" fmla="*/ 13 w 24"/>
                <a:gd name="T5" fmla="*/ 15 h 33"/>
                <a:gd name="T6" fmla="*/ 17 w 24"/>
                <a:gd name="T7" fmla="*/ 11 h 33"/>
                <a:gd name="T8" fmla="*/ 13 w 24"/>
                <a:gd name="T9" fmla="*/ 6 h 33"/>
                <a:gd name="T10" fmla="*/ 7 w 24"/>
                <a:gd name="T11" fmla="*/ 6 h 33"/>
                <a:gd name="T12" fmla="*/ 0 w 24"/>
                <a:gd name="T13" fmla="*/ 0 h 33"/>
                <a:gd name="T14" fmla="*/ 13 w 24"/>
                <a:gd name="T15" fmla="*/ 0 h 33"/>
                <a:gd name="T16" fmla="*/ 24 w 24"/>
                <a:gd name="T17" fmla="*/ 11 h 33"/>
                <a:gd name="T18" fmla="*/ 13 w 24"/>
                <a:gd name="T19" fmla="*/ 21 h 33"/>
                <a:gd name="T20" fmla="*/ 7 w 24"/>
                <a:gd name="T21" fmla="*/ 21 h 33"/>
                <a:gd name="T22" fmla="*/ 7 w 24"/>
                <a:gd name="T23" fmla="*/ 33 h 33"/>
                <a:gd name="T24" fmla="*/ 0 w 24"/>
                <a:gd name="T25" fmla="*/ 33 h 33"/>
                <a:gd name="T26" fmla="*/ 0 w 24"/>
                <a:gd name="T2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3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5" y="15"/>
                    <a:pt x="17" y="13"/>
                    <a:pt x="17" y="11"/>
                  </a:cubicBezTo>
                  <a:cubicBezTo>
                    <a:pt x="17" y="9"/>
                    <a:pt x="15" y="6"/>
                    <a:pt x="13" y="6"/>
                  </a:cubicBezTo>
                  <a:lnTo>
                    <a:pt x="7" y="6"/>
                  </a:lnTo>
                  <a:close/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4" y="6"/>
                    <a:pt x="24" y="11"/>
                  </a:cubicBezTo>
                  <a:cubicBezTo>
                    <a:pt x="24" y="16"/>
                    <a:pt x="20" y="21"/>
                    <a:pt x="13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33"/>
                    <a:pt x="0" y="33"/>
                    <a:pt x="0" y="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-4116388" y="2182813"/>
              <a:ext cx="74613" cy="76200"/>
            </a:xfrm>
            <a:custGeom>
              <a:avLst/>
              <a:gdLst>
                <a:gd name="T0" fmla="*/ 28 w 47"/>
                <a:gd name="T1" fmla="*/ 28 h 48"/>
                <a:gd name="T2" fmla="*/ 23 w 47"/>
                <a:gd name="T3" fmla="*/ 12 h 48"/>
                <a:gd name="T4" fmla="*/ 19 w 47"/>
                <a:gd name="T5" fmla="*/ 28 h 48"/>
                <a:gd name="T6" fmla="*/ 28 w 47"/>
                <a:gd name="T7" fmla="*/ 28 h 48"/>
                <a:gd name="T8" fmla="*/ 15 w 47"/>
                <a:gd name="T9" fmla="*/ 37 h 48"/>
                <a:gd name="T10" fmla="*/ 12 w 47"/>
                <a:gd name="T11" fmla="*/ 48 h 48"/>
                <a:gd name="T12" fmla="*/ 0 w 47"/>
                <a:gd name="T13" fmla="*/ 48 h 48"/>
                <a:gd name="T14" fmla="*/ 17 w 47"/>
                <a:gd name="T15" fmla="*/ 0 h 48"/>
                <a:gd name="T16" fmla="*/ 29 w 47"/>
                <a:gd name="T17" fmla="*/ 0 h 48"/>
                <a:gd name="T18" fmla="*/ 47 w 47"/>
                <a:gd name="T19" fmla="*/ 48 h 48"/>
                <a:gd name="T20" fmla="*/ 37 w 47"/>
                <a:gd name="T21" fmla="*/ 48 h 48"/>
                <a:gd name="T22" fmla="*/ 32 w 47"/>
                <a:gd name="T23" fmla="*/ 37 h 48"/>
                <a:gd name="T24" fmla="*/ 15 w 47"/>
                <a:gd name="T25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8">
                  <a:moveTo>
                    <a:pt x="28" y="28"/>
                  </a:moveTo>
                  <a:lnTo>
                    <a:pt x="23" y="12"/>
                  </a:lnTo>
                  <a:lnTo>
                    <a:pt x="19" y="28"/>
                  </a:lnTo>
                  <a:lnTo>
                    <a:pt x="28" y="28"/>
                  </a:lnTo>
                  <a:close/>
                  <a:moveTo>
                    <a:pt x="15" y="37"/>
                  </a:moveTo>
                  <a:lnTo>
                    <a:pt x="12" y="48"/>
                  </a:lnTo>
                  <a:lnTo>
                    <a:pt x="0" y="48"/>
                  </a:lnTo>
                  <a:lnTo>
                    <a:pt x="17" y="0"/>
                  </a:lnTo>
                  <a:lnTo>
                    <a:pt x="29" y="0"/>
                  </a:lnTo>
                  <a:lnTo>
                    <a:pt x="47" y="48"/>
                  </a:lnTo>
                  <a:lnTo>
                    <a:pt x="37" y="48"/>
                  </a:lnTo>
                  <a:lnTo>
                    <a:pt x="32" y="37"/>
                  </a:lnTo>
                  <a:lnTo>
                    <a:pt x="15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-4035425" y="2182813"/>
              <a:ext cx="58738" cy="76200"/>
            </a:xfrm>
            <a:custGeom>
              <a:avLst/>
              <a:gdLst>
                <a:gd name="T0" fmla="*/ 7 w 25"/>
                <a:gd name="T1" fmla="*/ 6 h 33"/>
                <a:gd name="T2" fmla="*/ 7 w 25"/>
                <a:gd name="T3" fmla="*/ 15 h 33"/>
                <a:gd name="T4" fmla="*/ 13 w 25"/>
                <a:gd name="T5" fmla="*/ 15 h 33"/>
                <a:gd name="T6" fmla="*/ 17 w 25"/>
                <a:gd name="T7" fmla="*/ 11 h 33"/>
                <a:gd name="T8" fmla="*/ 13 w 25"/>
                <a:gd name="T9" fmla="*/ 6 h 33"/>
                <a:gd name="T10" fmla="*/ 7 w 25"/>
                <a:gd name="T11" fmla="*/ 6 h 33"/>
                <a:gd name="T12" fmla="*/ 25 w 25"/>
                <a:gd name="T13" fmla="*/ 33 h 33"/>
                <a:gd name="T14" fmla="*/ 16 w 25"/>
                <a:gd name="T15" fmla="*/ 33 h 33"/>
                <a:gd name="T16" fmla="*/ 9 w 25"/>
                <a:gd name="T17" fmla="*/ 21 h 33"/>
                <a:gd name="T18" fmla="*/ 7 w 25"/>
                <a:gd name="T19" fmla="*/ 21 h 33"/>
                <a:gd name="T20" fmla="*/ 7 w 25"/>
                <a:gd name="T21" fmla="*/ 33 h 33"/>
                <a:gd name="T22" fmla="*/ 0 w 25"/>
                <a:gd name="T23" fmla="*/ 33 h 33"/>
                <a:gd name="T24" fmla="*/ 0 w 25"/>
                <a:gd name="T25" fmla="*/ 0 h 33"/>
                <a:gd name="T26" fmla="*/ 14 w 25"/>
                <a:gd name="T27" fmla="*/ 0 h 33"/>
                <a:gd name="T28" fmla="*/ 25 w 25"/>
                <a:gd name="T29" fmla="*/ 11 h 33"/>
                <a:gd name="T30" fmla="*/ 16 w 25"/>
                <a:gd name="T31" fmla="*/ 21 h 33"/>
                <a:gd name="T32" fmla="*/ 25 w 25"/>
                <a:gd name="T3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33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6" y="15"/>
                    <a:pt x="17" y="13"/>
                    <a:pt x="17" y="11"/>
                  </a:cubicBezTo>
                  <a:cubicBezTo>
                    <a:pt x="17" y="9"/>
                    <a:pt x="16" y="6"/>
                    <a:pt x="13" y="6"/>
                  </a:cubicBezTo>
                  <a:lnTo>
                    <a:pt x="7" y="6"/>
                  </a:lnTo>
                  <a:close/>
                  <a:moveTo>
                    <a:pt x="25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0"/>
                    <a:pt x="25" y="6"/>
                    <a:pt x="25" y="11"/>
                  </a:cubicBezTo>
                  <a:cubicBezTo>
                    <a:pt x="25" y="15"/>
                    <a:pt x="22" y="20"/>
                    <a:pt x="16" y="21"/>
                  </a:cubicBezTo>
                  <a:lnTo>
                    <a:pt x="2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-3962400" y="2182813"/>
              <a:ext cx="12700" cy="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-3935413" y="2182813"/>
              <a:ext cx="55563" cy="76200"/>
            </a:xfrm>
            <a:custGeom>
              <a:avLst/>
              <a:gdLst>
                <a:gd name="T0" fmla="*/ 7 w 24"/>
                <a:gd name="T1" fmla="*/ 23 h 33"/>
                <a:gd name="T2" fmla="*/ 12 w 24"/>
                <a:gd name="T3" fmla="*/ 27 h 33"/>
                <a:gd name="T4" fmla="*/ 17 w 24"/>
                <a:gd name="T5" fmla="*/ 24 h 33"/>
                <a:gd name="T6" fmla="*/ 13 w 24"/>
                <a:gd name="T7" fmla="*/ 20 h 33"/>
                <a:gd name="T8" fmla="*/ 9 w 24"/>
                <a:gd name="T9" fmla="*/ 19 h 33"/>
                <a:gd name="T10" fmla="*/ 1 w 24"/>
                <a:gd name="T11" fmla="*/ 10 h 33"/>
                <a:gd name="T12" fmla="*/ 12 w 24"/>
                <a:gd name="T13" fmla="*/ 0 h 33"/>
                <a:gd name="T14" fmla="*/ 23 w 24"/>
                <a:gd name="T15" fmla="*/ 10 h 33"/>
                <a:gd name="T16" fmla="*/ 16 w 24"/>
                <a:gd name="T17" fmla="*/ 10 h 33"/>
                <a:gd name="T18" fmla="*/ 12 w 24"/>
                <a:gd name="T19" fmla="*/ 6 h 33"/>
                <a:gd name="T20" fmla="*/ 8 w 24"/>
                <a:gd name="T21" fmla="*/ 9 h 33"/>
                <a:gd name="T22" fmla="*/ 11 w 24"/>
                <a:gd name="T23" fmla="*/ 13 h 33"/>
                <a:gd name="T24" fmla="*/ 15 w 24"/>
                <a:gd name="T25" fmla="*/ 14 h 33"/>
                <a:gd name="T26" fmla="*/ 24 w 24"/>
                <a:gd name="T27" fmla="*/ 24 h 33"/>
                <a:gd name="T28" fmla="*/ 12 w 24"/>
                <a:gd name="T29" fmla="*/ 33 h 33"/>
                <a:gd name="T30" fmla="*/ 0 w 24"/>
                <a:gd name="T31" fmla="*/ 23 h 33"/>
                <a:gd name="T32" fmla="*/ 7 w 24"/>
                <a:gd name="T3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3">
                  <a:moveTo>
                    <a:pt x="7" y="23"/>
                  </a:moveTo>
                  <a:cubicBezTo>
                    <a:pt x="7" y="25"/>
                    <a:pt x="9" y="27"/>
                    <a:pt x="12" y="27"/>
                  </a:cubicBezTo>
                  <a:cubicBezTo>
                    <a:pt x="15" y="27"/>
                    <a:pt x="17" y="26"/>
                    <a:pt x="17" y="24"/>
                  </a:cubicBezTo>
                  <a:cubicBezTo>
                    <a:pt x="17" y="22"/>
                    <a:pt x="16" y="21"/>
                    <a:pt x="13" y="2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2" y="17"/>
                    <a:pt x="1" y="12"/>
                    <a:pt x="1" y="10"/>
                  </a:cubicBezTo>
                  <a:cubicBezTo>
                    <a:pt x="1" y="4"/>
                    <a:pt x="6" y="0"/>
                    <a:pt x="12" y="0"/>
                  </a:cubicBezTo>
                  <a:cubicBezTo>
                    <a:pt x="18" y="0"/>
                    <a:pt x="23" y="4"/>
                    <a:pt x="23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8"/>
                    <a:pt x="15" y="6"/>
                    <a:pt x="12" y="6"/>
                  </a:cubicBezTo>
                  <a:cubicBezTo>
                    <a:pt x="9" y="6"/>
                    <a:pt x="8" y="7"/>
                    <a:pt x="8" y="9"/>
                  </a:cubicBezTo>
                  <a:cubicBezTo>
                    <a:pt x="8" y="10"/>
                    <a:pt x="8" y="12"/>
                    <a:pt x="11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23" y="16"/>
                    <a:pt x="24" y="21"/>
                    <a:pt x="24" y="24"/>
                  </a:cubicBezTo>
                  <a:cubicBezTo>
                    <a:pt x="24" y="30"/>
                    <a:pt x="18" y="33"/>
                    <a:pt x="12" y="33"/>
                  </a:cubicBezTo>
                  <a:cubicBezTo>
                    <a:pt x="5" y="33"/>
                    <a:pt x="0" y="29"/>
                    <a:pt x="0" y="23"/>
                  </a:cubicBezTo>
                  <a:lnTo>
                    <a:pt x="7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-4189413" y="2301875"/>
              <a:ext cx="57150" cy="76200"/>
            </a:xfrm>
            <a:custGeom>
              <a:avLst/>
              <a:gdLst>
                <a:gd name="T0" fmla="*/ 0 w 36"/>
                <a:gd name="T1" fmla="*/ 0 h 48"/>
                <a:gd name="T2" fmla="*/ 36 w 36"/>
                <a:gd name="T3" fmla="*/ 0 h 48"/>
                <a:gd name="T4" fmla="*/ 36 w 36"/>
                <a:gd name="T5" fmla="*/ 10 h 48"/>
                <a:gd name="T6" fmla="*/ 24 w 36"/>
                <a:gd name="T7" fmla="*/ 10 h 48"/>
                <a:gd name="T8" fmla="*/ 24 w 36"/>
                <a:gd name="T9" fmla="*/ 48 h 48"/>
                <a:gd name="T10" fmla="*/ 14 w 36"/>
                <a:gd name="T11" fmla="*/ 48 h 48"/>
                <a:gd name="T12" fmla="*/ 14 w 36"/>
                <a:gd name="T13" fmla="*/ 10 h 48"/>
                <a:gd name="T14" fmla="*/ 0 w 36"/>
                <a:gd name="T15" fmla="*/ 10 h 48"/>
                <a:gd name="T16" fmla="*/ 0 w 3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48">
                  <a:moveTo>
                    <a:pt x="0" y="0"/>
                  </a:moveTo>
                  <a:lnTo>
                    <a:pt x="36" y="0"/>
                  </a:lnTo>
                  <a:lnTo>
                    <a:pt x="36" y="10"/>
                  </a:lnTo>
                  <a:lnTo>
                    <a:pt x="24" y="10"/>
                  </a:lnTo>
                  <a:lnTo>
                    <a:pt x="24" y="48"/>
                  </a:lnTo>
                  <a:lnTo>
                    <a:pt x="14" y="48"/>
                  </a:lnTo>
                  <a:lnTo>
                    <a:pt x="14" y="10"/>
                  </a:lnTo>
                  <a:lnTo>
                    <a:pt x="0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-4121150" y="2301875"/>
              <a:ext cx="60325" cy="76200"/>
            </a:xfrm>
            <a:custGeom>
              <a:avLst/>
              <a:gdLst>
                <a:gd name="T0" fmla="*/ 19 w 26"/>
                <a:gd name="T1" fmla="*/ 21 h 33"/>
                <a:gd name="T2" fmla="*/ 19 w 26"/>
                <a:gd name="T3" fmla="*/ 0 h 33"/>
                <a:gd name="T4" fmla="*/ 26 w 26"/>
                <a:gd name="T5" fmla="*/ 0 h 33"/>
                <a:gd name="T6" fmla="*/ 26 w 26"/>
                <a:gd name="T7" fmla="*/ 21 h 33"/>
                <a:gd name="T8" fmla="*/ 13 w 26"/>
                <a:gd name="T9" fmla="*/ 33 h 33"/>
                <a:gd name="T10" fmla="*/ 0 w 26"/>
                <a:gd name="T11" fmla="*/ 21 h 33"/>
                <a:gd name="T12" fmla="*/ 0 w 26"/>
                <a:gd name="T13" fmla="*/ 0 h 33"/>
                <a:gd name="T14" fmla="*/ 7 w 26"/>
                <a:gd name="T15" fmla="*/ 0 h 33"/>
                <a:gd name="T16" fmla="*/ 7 w 26"/>
                <a:gd name="T17" fmla="*/ 21 h 33"/>
                <a:gd name="T18" fmla="*/ 13 w 26"/>
                <a:gd name="T19" fmla="*/ 27 h 33"/>
                <a:gd name="T20" fmla="*/ 19 w 26"/>
                <a:gd name="T21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33">
                  <a:moveTo>
                    <a:pt x="19" y="2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9"/>
                    <a:pt x="20" y="33"/>
                    <a:pt x="13" y="33"/>
                  </a:cubicBezTo>
                  <a:cubicBezTo>
                    <a:pt x="6" y="33"/>
                    <a:pt x="0" y="29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5"/>
                    <a:pt x="10" y="27"/>
                    <a:pt x="13" y="27"/>
                  </a:cubicBezTo>
                  <a:cubicBezTo>
                    <a:pt x="16" y="27"/>
                    <a:pt x="19" y="25"/>
                    <a:pt x="19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-4044950" y="2301875"/>
              <a:ext cx="57150" cy="76200"/>
            </a:xfrm>
            <a:custGeom>
              <a:avLst/>
              <a:gdLst>
                <a:gd name="T0" fmla="*/ 7 w 24"/>
                <a:gd name="T1" fmla="*/ 6 h 33"/>
                <a:gd name="T2" fmla="*/ 7 w 24"/>
                <a:gd name="T3" fmla="*/ 16 h 33"/>
                <a:gd name="T4" fmla="*/ 13 w 24"/>
                <a:gd name="T5" fmla="*/ 16 h 33"/>
                <a:gd name="T6" fmla="*/ 17 w 24"/>
                <a:gd name="T7" fmla="*/ 11 h 33"/>
                <a:gd name="T8" fmla="*/ 13 w 24"/>
                <a:gd name="T9" fmla="*/ 6 h 33"/>
                <a:gd name="T10" fmla="*/ 7 w 24"/>
                <a:gd name="T11" fmla="*/ 6 h 33"/>
                <a:gd name="T12" fmla="*/ 24 w 24"/>
                <a:gd name="T13" fmla="*/ 33 h 33"/>
                <a:gd name="T14" fmla="*/ 16 w 24"/>
                <a:gd name="T15" fmla="*/ 33 h 33"/>
                <a:gd name="T16" fmla="*/ 8 w 24"/>
                <a:gd name="T17" fmla="*/ 22 h 33"/>
                <a:gd name="T18" fmla="*/ 7 w 24"/>
                <a:gd name="T19" fmla="*/ 22 h 33"/>
                <a:gd name="T20" fmla="*/ 7 w 24"/>
                <a:gd name="T21" fmla="*/ 33 h 33"/>
                <a:gd name="T22" fmla="*/ 0 w 24"/>
                <a:gd name="T23" fmla="*/ 33 h 33"/>
                <a:gd name="T24" fmla="*/ 0 w 24"/>
                <a:gd name="T25" fmla="*/ 0 h 33"/>
                <a:gd name="T26" fmla="*/ 13 w 24"/>
                <a:gd name="T27" fmla="*/ 0 h 33"/>
                <a:gd name="T28" fmla="*/ 24 w 24"/>
                <a:gd name="T29" fmla="*/ 11 h 33"/>
                <a:gd name="T30" fmla="*/ 16 w 24"/>
                <a:gd name="T31" fmla="*/ 21 h 33"/>
                <a:gd name="T32" fmla="*/ 24 w 24"/>
                <a:gd name="T3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3">
                  <a:moveTo>
                    <a:pt x="7" y="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6"/>
                    <a:pt x="17" y="13"/>
                    <a:pt x="17" y="11"/>
                  </a:cubicBezTo>
                  <a:cubicBezTo>
                    <a:pt x="17" y="9"/>
                    <a:pt x="15" y="6"/>
                    <a:pt x="13" y="6"/>
                  </a:cubicBezTo>
                  <a:lnTo>
                    <a:pt x="7" y="6"/>
                  </a:lnTo>
                  <a:close/>
                  <a:moveTo>
                    <a:pt x="24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0"/>
                    <a:pt x="24" y="6"/>
                    <a:pt x="24" y="11"/>
                  </a:cubicBezTo>
                  <a:cubicBezTo>
                    <a:pt x="24" y="16"/>
                    <a:pt x="21" y="20"/>
                    <a:pt x="16" y="21"/>
                  </a:cubicBezTo>
                  <a:lnTo>
                    <a:pt x="2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-3975100" y="2301875"/>
              <a:ext cx="17463" cy="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-3940175" y="2301875"/>
              <a:ext cx="57150" cy="76200"/>
            </a:xfrm>
            <a:custGeom>
              <a:avLst/>
              <a:gdLst>
                <a:gd name="T0" fmla="*/ 36 w 36"/>
                <a:gd name="T1" fmla="*/ 48 h 48"/>
                <a:gd name="T2" fmla="*/ 27 w 36"/>
                <a:gd name="T3" fmla="*/ 48 h 48"/>
                <a:gd name="T4" fmla="*/ 9 w 36"/>
                <a:gd name="T5" fmla="*/ 19 h 48"/>
                <a:gd name="T6" fmla="*/ 9 w 36"/>
                <a:gd name="T7" fmla="*/ 48 h 48"/>
                <a:gd name="T8" fmla="*/ 0 w 36"/>
                <a:gd name="T9" fmla="*/ 48 h 48"/>
                <a:gd name="T10" fmla="*/ 0 w 36"/>
                <a:gd name="T11" fmla="*/ 0 h 48"/>
                <a:gd name="T12" fmla="*/ 9 w 36"/>
                <a:gd name="T13" fmla="*/ 0 h 48"/>
                <a:gd name="T14" fmla="*/ 25 w 36"/>
                <a:gd name="T15" fmla="*/ 29 h 48"/>
                <a:gd name="T16" fmla="*/ 25 w 36"/>
                <a:gd name="T17" fmla="*/ 0 h 48"/>
                <a:gd name="T18" fmla="*/ 36 w 36"/>
                <a:gd name="T19" fmla="*/ 0 h 48"/>
                <a:gd name="T20" fmla="*/ 36 w 36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48">
                  <a:moveTo>
                    <a:pt x="36" y="48"/>
                  </a:moveTo>
                  <a:lnTo>
                    <a:pt x="27" y="48"/>
                  </a:lnTo>
                  <a:lnTo>
                    <a:pt x="9" y="19"/>
                  </a:lnTo>
                  <a:lnTo>
                    <a:pt x="9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9" y="0"/>
                  </a:lnTo>
                  <a:lnTo>
                    <a:pt x="25" y="29"/>
                  </a:lnTo>
                  <a:lnTo>
                    <a:pt x="25" y="0"/>
                  </a:lnTo>
                  <a:lnTo>
                    <a:pt x="36" y="0"/>
                  </a:lnTo>
                  <a:lnTo>
                    <a:pt x="36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-4341813" y="2422525"/>
              <a:ext cx="96838" cy="74613"/>
            </a:xfrm>
            <a:custGeom>
              <a:avLst/>
              <a:gdLst>
                <a:gd name="T0" fmla="*/ 34 w 42"/>
                <a:gd name="T1" fmla="*/ 0 h 32"/>
                <a:gd name="T2" fmla="*/ 42 w 42"/>
                <a:gd name="T3" fmla="*/ 0 h 32"/>
                <a:gd name="T4" fmla="*/ 31 w 42"/>
                <a:gd name="T5" fmla="*/ 32 h 32"/>
                <a:gd name="T6" fmla="*/ 25 w 42"/>
                <a:gd name="T7" fmla="*/ 32 h 32"/>
                <a:gd name="T8" fmla="*/ 21 w 42"/>
                <a:gd name="T9" fmla="*/ 15 h 32"/>
                <a:gd name="T10" fmla="*/ 16 w 42"/>
                <a:gd name="T11" fmla="*/ 32 h 32"/>
                <a:gd name="T12" fmla="*/ 11 w 42"/>
                <a:gd name="T13" fmla="*/ 32 h 32"/>
                <a:gd name="T14" fmla="*/ 0 w 42"/>
                <a:gd name="T15" fmla="*/ 0 h 32"/>
                <a:gd name="T16" fmla="*/ 7 w 42"/>
                <a:gd name="T17" fmla="*/ 0 h 32"/>
                <a:gd name="T18" fmla="*/ 14 w 42"/>
                <a:gd name="T19" fmla="*/ 20 h 32"/>
                <a:gd name="T20" fmla="*/ 18 w 42"/>
                <a:gd name="T21" fmla="*/ 4 h 32"/>
                <a:gd name="T22" fmla="*/ 24 w 42"/>
                <a:gd name="T23" fmla="*/ 4 h 32"/>
                <a:gd name="T24" fmla="*/ 28 w 42"/>
                <a:gd name="T25" fmla="*/ 20 h 32"/>
                <a:gd name="T26" fmla="*/ 34 w 42"/>
                <a:gd name="T2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2">
                  <a:moveTo>
                    <a:pt x="34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15"/>
                    <a:pt x="16" y="9"/>
                    <a:pt x="18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8" y="20"/>
                    <a:pt x="28" y="20"/>
                    <a:pt x="28" y="2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-4249738" y="2422525"/>
              <a:ext cx="74613" cy="74613"/>
            </a:xfrm>
            <a:custGeom>
              <a:avLst/>
              <a:gdLst>
                <a:gd name="T0" fmla="*/ 28 w 47"/>
                <a:gd name="T1" fmla="*/ 26 h 47"/>
                <a:gd name="T2" fmla="*/ 24 w 47"/>
                <a:gd name="T3" fmla="*/ 10 h 47"/>
                <a:gd name="T4" fmla="*/ 19 w 47"/>
                <a:gd name="T5" fmla="*/ 26 h 47"/>
                <a:gd name="T6" fmla="*/ 28 w 47"/>
                <a:gd name="T7" fmla="*/ 26 h 47"/>
                <a:gd name="T8" fmla="*/ 15 w 47"/>
                <a:gd name="T9" fmla="*/ 35 h 47"/>
                <a:gd name="T10" fmla="*/ 11 w 47"/>
                <a:gd name="T11" fmla="*/ 47 h 47"/>
                <a:gd name="T12" fmla="*/ 0 w 47"/>
                <a:gd name="T13" fmla="*/ 47 h 47"/>
                <a:gd name="T14" fmla="*/ 18 w 47"/>
                <a:gd name="T15" fmla="*/ 0 h 47"/>
                <a:gd name="T16" fmla="*/ 30 w 47"/>
                <a:gd name="T17" fmla="*/ 0 h 47"/>
                <a:gd name="T18" fmla="*/ 47 w 47"/>
                <a:gd name="T19" fmla="*/ 47 h 47"/>
                <a:gd name="T20" fmla="*/ 36 w 47"/>
                <a:gd name="T21" fmla="*/ 47 h 47"/>
                <a:gd name="T22" fmla="*/ 33 w 47"/>
                <a:gd name="T23" fmla="*/ 35 h 47"/>
                <a:gd name="T24" fmla="*/ 15 w 47"/>
                <a:gd name="T25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7">
                  <a:moveTo>
                    <a:pt x="28" y="26"/>
                  </a:moveTo>
                  <a:lnTo>
                    <a:pt x="24" y="10"/>
                  </a:lnTo>
                  <a:lnTo>
                    <a:pt x="19" y="26"/>
                  </a:lnTo>
                  <a:lnTo>
                    <a:pt x="28" y="26"/>
                  </a:lnTo>
                  <a:close/>
                  <a:moveTo>
                    <a:pt x="15" y="35"/>
                  </a:moveTo>
                  <a:lnTo>
                    <a:pt x="11" y="47"/>
                  </a:lnTo>
                  <a:lnTo>
                    <a:pt x="0" y="47"/>
                  </a:lnTo>
                  <a:lnTo>
                    <a:pt x="18" y="0"/>
                  </a:lnTo>
                  <a:lnTo>
                    <a:pt x="30" y="0"/>
                  </a:lnTo>
                  <a:lnTo>
                    <a:pt x="47" y="47"/>
                  </a:lnTo>
                  <a:lnTo>
                    <a:pt x="36" y="47"/>
                  </a:lnTo>
                  <a:lnTo>
                    <a:pt x="33" y="35"/>
                  </a:lnTo>
                  <a:lnTo>
                    <a:pt x="15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-4167188" y="2422525"/>
              <a:ext cx="55563" cy="74613"/>
            </a:xfrm>
            <a:custGeom>
              <a:avLst/>
              <a:gdLst>
                <a:gd name="T0" fmla="*/ 7 w 24"/>
                <a:gd name="T1" fmla="*/ 6 h 32"/>
                <a:gd name="T2" fmla="*/ 7 w 24"/>
                <a:gd name="T3" fmla="*/ 15 h 32"/>
                <a:gd name="T4" fmla="*/ 13 w 24"/>
                <a:gd name="T5" fmla="*/ 15 h 32"/>
                <a:gd name="T6" fmla="*/ 17 w 24"/>
                <a:gd name="T7" fmla="*/ 10 h 32"/>
                <a:gd name="T8" fmla="*/ 13 w 24"/>
                <a:gd name="T9" fmla="*/ 6 h 32"/>
                <a:gd name="T10" fmla="*/ 7 w 24"/>
                <a:gd name="T11" fmla="*/ 6 h 32"/>
                <a:gd name="T12" fmla="*/ 24 w 24"/>
                <a:gd name="T13" fmla="*/ 32 h 32"/>
                <a:gd name="T14" fmla="*/ 16 w 24"/>
                <a:gd name="T15" fmla="*/ 32 h 32"/>
                <a:gd name="T16" fmla="*/ 9 w 24"/>
                <a:gd name="T17" fmla="*/ 21 h 32"/>
                <a:gd name="T18" fmla="*/ 7 w 24"/>
                <a:gd name="T19" fmla="*/ 21 h 32"/>
                <a:gd name="T20" fmla="*/ 7 w 24"/>
                <a:gd name="T21" fmla="*/ 32 h 32"/>
                <a:gd name="T22" fmla="*/ 0 w 24"/>
                <a:gd name="T23" fmla="*/ 32 h 32"/>
                <a:gd name="T24" fmla="*/ 0 w 24"/>
                <a:gd name="T25" fmla="*/ 0 h 32"/>
                <a:gd name="T26" fmla="*/ 14 w 24"/>
                <a:gd name="T27" fmla="*/ 0 h 32"/>
                <a:gd name="T28" fmla="*/ 24 w 24"/>
                <a:gd name="T29" fmla="*/ 10 h 32"/>
                <a:gd name="T30" fmla="*/ 16 w 24"/>
                <a:gd name="T31" fmla="*/ 21 h 32"/>
                <a:gd name="T32" fmla="*/ 24 w 24"/>
                <a:gd name="T3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2">
                  <a:moveTo>
                    <a:pt x="7" y="6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6" y="15"/>
                    <a:pt x="17" y="12"/>
                    <a:pt x="17" y="10"/>
                  </a:cubicBezTo>
                  <a:cubicBezTo>
                    <a:pt x="17" y="8"/>
                    <a:pt x="16" y="6"/>
                    <a:pt x="13" y="6"/>
                  </a:cubicBezTo>
                  <a:lnTo>
                    <a:pt x="7" y="6"/>
                  </a:lnTo>
                  <a:close/>
                  <a:moveTo>
                    <a:pt x="24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0"/>
                    <a:pt x="24" y="5"/>
                    <a:pt x="24" y="10"/>
                  </a:cubicBezTo>
                  <a:cubicBezTo>
                    <a:pt x="24" y="15"/>
                    <a:pt x="22" y="19"/>
                    <a:pt x="16" y="21"/>
                  </a:cubicBezTo>
                  <a:lnTo>
                    <a:pt x="2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-4100513" y="2419350"/>
              <a:ext cx="53975" cy="79375"/>
            </a:xfrm>
            <a:custGeom>
              <a:avLst/>
              <a:gdLst>
                <a:gd name="T0" fmla="*/ 7 w 23"/>
                <a:gd name="T1" fmla="*/ 24 h 34"/>
                <a:gd name="T2" fmla="*/ 12 w 23"/>
                <a:gd name="T3" fmla="*/ 28 h 34"/>
                <a:gd name="T4" fmla="*/ 16 w 23"/>
                <a:gd name="T5" fmla="*/ 24 h 34"/>
                <a:gd name="T6" fmla="*/ 12 w 23"/>
                <a:gd name="T7" fmla="*/ 20 h 34"/>
                <a:gd name="T8" fmla="*/ 8 w 23"/>
                <a:gd name="T9" fmla="*/ 19 h 34"/>
                <a:gd name="T10" fmla="*/ 0 w 23"/>
                <a:gd name="T11" fmla="*/ 10 h 34"/>
                <a:gd name="T12" fmla="*/ 11 w 23"/>
                <a:gd name="T13" fmla="*/ 0 h 34"/>
                <a:gd name="T14" fmla="*/ 22 w 23"/>
                <a:gd name="T15" fmla="*/ 10 h 34"/>
                <a:gd name="T16" fmla="*/ 15 w 23"/>
                <a:gd name="T17" fmla="*/ 10 h 34"/>
                <a:gd name="T18" fmla="*/ 11 w 23"/>
                <a:gd name="T19" fmla="*/ 7 h 34"/>
                <a:gd name="T20" fmla="*/ 7 w 23"/>
                <a:gd name="T21" fmla="*/ 10 h 34"/>
                <a:gd name="T22" fmla="*/ 10 w 23"/>
                <a:gd name="T23" fmla="*/ 13 h 34"/>
                <a:gd name="T24" fmla="*/ 14 w 23"/>
                <a:gd name="T25" fmla="*/ 14 h 34"/>
                <a:gd name="T26" fmla="*/ 23 w 23"/>
                <a:gd name="T27" fmla="*/ 24 h 34"/>
                <a:gd name="T28" fmla="*/ 12 w 23"/>
                <a:gd name="T29" fmla="*/ 34 h 34"/>
                <a:gd name="T30" fmla="*/ 0 w 23"/>
                <a:gd name="T31" fmla="*/ 24 h 34"/>
                <a:gd name="T32" fmla="*/ 7 w 23"/>
                <a:gd name="T33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4">
                  <a:moveTo>
                    <a:pt x="7" y="24"/>
                  </a:moveTo>
                  <a:cubicBezTo>
                    <a:pt x="7" y="26"/>
                    <a:pt x="8" y="28"/>
                    <a:pt x="12" y="28"/>
                  </a:cubicBezTo>
                  <a:cubicBezTo>
                    <a:pt x="14" y="28"/>
                    <a:pt x="16" y="26"/>
                    <a:pt x="16" y="24"/>
                  </a:cubicBezTo>
                  <a:cubicBezTo>
                    <a:pt x="16" y="23"/>
                    <a:pt x="16" y="21"/>
                    <a:pt x="12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" y="17"/>
                    <a:pt x="0" y="13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8" y="0"/>
                    <a:pt x="22" y="4"/>
                    <a:pt x="2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8"/>
                    <a:pt x="14" y="7"/>
                    <a:pt x="11" y="7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7" y="11"/>
                    <a:pt x="7" y="12"/>
                    <a:pt x="10" y="13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22" y="17"/>
                    <a:pt x="23" y="21"/>
                    <a:pt x="23" y="24"/>
                  </a:cubicBezTo>
                  <a:cubicBezTo>
                    <a:pt x="23" y="31"/>
                    <a:pt x="17" y="34"/>
                    <a:pt x="12" y="34"/>
                  </a:cubicBezTo>
                  <a:cubicBezTo>
                    <a:pt x="4" y="34"/>
                    <a:pt x="0" y="29"/>
                    <a:pt x="0" y="24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7" name="Freeform 45"/>
            <p:cNvSpPr>
              <a:spLocks noEditPoints="1"/>
            </p:cNvSpPr>
            <p:nvPr/>
          </p:nvSpPr>
          <p:spPr bwMode="auto">
            <a:xfrm>
              <a:off x="-4041775" y="2422525"/>
              <a:ext cx="74613" cy="74613"/>
            </a:xfrm>
            <a:custGeom>
              <a:avLst/>
              <a:gdLst>
                <a:gd name="T0" fmla="*/ 28 w 47"/>
                <a:gd name="T1" fmla="*/ 26 h 47"/>
                <a:gd name="T2" fmla="*/ 23 w 47"/>
                <a:gd name="T3" fmla="*/ 10 h 47"/>
                <a:gd name="T4" fmla="*/ 17 w 47"/>
                <a:gd name="T5" fmla="*/ 26 h 47"/>
                <a:gd name="T6" fmla="*/ 28 w 47"/>
                <a:gd name="T7" fmla="*/ 26 h 47"/>
                <a:gd name="T8" fmla="*/ 14 w 47"/>
                <a:gd name="T9" fmla="*/ 35 h 47"/>
                <a:gd name="T10" fmla="*/ 10 w 47"/>
                <a:gd name="T11" fmla="*/ 47 h 47"/>
                <a:gd name="T12" fmla="*/ 0 w 47"/>
                <a:gd name="T13" fmla="*/ 47 h 47"/>
                <a:gd name="T14" fmla="*/ 17 w 47"/>
                <a:gd name="T15" fmla="*/ 0 h 47"/>
                <a:gd name="T16" fmla="*/ 28 w 47"/>
                <a:gd name="T17" fmla="*/ 0 h 47"/>
                <a:gd name="T18" fmla="*/ 47 w 47"/>
                <a:gd name="T19" fmla="*/ 47 h 47"/>
                <a:gd name="T20" fmla="*/ 35 w 47"/>
                <a:gd name="T21" fmla="*/ 47 h 47"/>
                <a:gd name="T22" fmla="*/ 31 w 47"/>
                <a:gd name="T23" fmla="*/ 35 h 47"/>
                <a:gd name="T24" fmla="*/ 14 w 47"/>
                <a:gd name="T25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7">
                  <a:moveTo>
                    <a:pt x="28" y="26"/>
                  </a:moveTo>
                  <a:lnTo>
                    <a:pt x="23" y="10"/>
                  </a:lnTo>
                  <a:lnTo>
                    <a:pt x="17" y="26"/>
                  </a:lnTo>
                  <a:lnTo>
                    <a:pt x="28" y="26"/>
                  </a:lnTo>
                  <a:close/>
                  <a:moveTo>
                    <a:pt x="14" y="35"/>
                  </a:moveTo>
                  <a:lnTo>
                    <a:pt x="10" y="47"/>
                  </a:lnTo>
                  <a:lnTo>
                    <a:pt x="0" y="47"/>
                  </a:lnTo>
                  <a:lnTo>
                    <a:pt x="17" y="0"/>
                  </a:lnTo>
                  <a:lnTo>
                    <a:pt x="28" y="0"/>
                  </a:lnTo>
                  <a:lnTo>
                    <a:pt x="47" y="47"/>
                  </a:lnTo>
                  <a:lnTo>
                    <a:pt x="35" y="47"/>
                  </a:lnTo>
                  <a:lnTo>
                    <a:pt x="31" y="35"/>
                  </a:lnTo>
                  <a:lnTo>
                    <a:pt x="14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-3971925" y="2422525"/>
              <a:ext cx="96838" cy="74613"/>
            </a:xfrm>
            <a:custGeom>
              <a:avLst/>
              <a:gdLst>
                <a:gd name="T0" fmla="*/ 34 w 42"/>
                <a:gd name="T1" fmla="*/ 0 h 32"/>
                <a:gd name="T2" fmla="*/ 42 w 42"/>
                <a:gd name="T3" fmla="*/ 0 h 32"/>
                <a:gd name="T4" fmla="*/ 31 w 42"/>
                <a:gd name="T5" fmla="*/ 32 h 32"/>
                <a:gd name="T6" fmla="*/ 25 w 42"/>
                <a:gd name="T7" fmla="*/ 32 h 32"/>
                <a:gd name="T8" fmla="*/ 21 w 42"/>
                <a:gd name="T9" fmla="*/ 15 h 32"/>
                <a:gd name="T10" fmla="*/ 16 w 42"/>
                <a:gd name="T11" fmla="*/ 32 h 32"/>
                <a:gd name="T12" fmla="*/ 11 w 42"/>
                <a:gd name="T13" fmla="*/ 32 h 32"/>
                <a:gd name="T14" fmla="*/ 0 w 42"/>
                <a:gd name="T15" fmla="*/ 0 h 32"/>
                <a:gd name="T16" fmla="*/ 7 w 42"/>
                <a:gd name="T17" fmla="*/ 0 h 32"/>
                <a:gd name="T18" fmla="*/ 14 w 42"/>
                <a:gd name="T19" fmla="*/ 20 h 32"/>
                <a:gd name="T20" fmla="*/ 18 w 42"/>
                <a:gd name="T21" fmla="*/ 4 h 32"/>
                <a:gd name="T22" fmla="*/ 24 w 42"/>
                <a:gd name="T23" fmla="*/ 4 h 32"/>
                <a:gd name="T24" fmla="*/ 28 w 42"/>
                <a:gd name="T25" fmla="*/ 20 h 32"/>
                <a:gd name="T26" fmla="*/ 34 w 42"/>
                <a:gd name="T2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32">
                  <a:moveTo>
                    <a:pt x="34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15"/>
                    <a:pt x="17" y="9"/>
                    <a:pt x="18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8" y="20"/>
                    <a:pt x="28" y="20"/>
                    <a:pt x="28" y="20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439" y="1238250"/>
            <a:ext cx="7772397" cy="1028002"/>
          </a:xfrm>
        </p:spPr>
        <p:txBody>
          <a:bodyPr lIns="0" tIns="0" rIns="0" bIns="0" anchor="b">
            <a:noAutofit/>
          </a:bodyPr>
          <a:lstStyle>
            <a:lvl1pPr algn="l">
              <a:defRPr sz="3600" b="0" i="0">
                <a:solidFill>
                  <a:srgbClr val="FFFFFF"/>
                </a:solidFill>
                <a:latin typeface="Gill Sans Normal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439" y="2251133"/>
            <a:ext cx="7772398" cy="78734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400" b="0" i="0">
                <a:solidFill>
                  <a:srgbClr val="FFFFFF"/>
                </a:solidFill>
                <a:latin typeface="Gill Sans Semi-gras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0" hasCustomPrompt="1"/>
          </p:nvPr>
        </p:nvSpPr>
        <p:spPr>
          <a:xfrm>
            <a:off x="3175" y="3419474"/>
            <a:ext cx="9140825" cy="3438525"/>
          </a:xfrm>
          <a:solidFill>
            <a:srgbClr val="B2B2B2"/>
          </a:solidFill>
        </p:spPr>
        <p:txBody>
          <a:bodyPr anchor="ctr"/>
          <a:lstStyle>
            <a:lvl1pPr marL="0" indent="0" algn="ctr">
              <a:buNone/>
              <a:defRPr sz="2800" b="1" i="0">
                <a:latin typeface="Gill Sans Semi-gras" charset="0"/>
              </a:defRPr>
            </a:lvl1pPr>
          </a:lstStyle>
          <a:p>
            <a:r>
              <a:rPr lang="fr-FR" dirty="0"/>
              <a:t>visuel</a:t>
            </a:r>
          </a:p>
        </p:txBody>
      </p:sp>
    </p:spTree>
    <p:extLst>
      <p:ext uri="{BB962C8B-B14F-4D97-AF65-F5344CB8AC3E}">
        <p14:creationId xmlns:p14="http://schemas.microsoft.com/office/powerpoint/2010/main" val="212152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199" y="1196752"/>
            <a:ext cx="8229598" cy="4224563"/>
          </a:xfrm>
        </p:spPr>
        <p:txBody>
          <a:bodyPr/>
          <a:lstStyle>
            <a:lvl1pPr>
              <a:defRPr sz="22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04664"/>
            <a:ext cx="8229599" cy="625331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440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" name="Picture 5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" y="0"/>
            <a:ext cx="9141420" cy="6858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459582" y="6069469"/>
            <a:ext cx="857249" cy="330041"/>
            <a:chOff x="800100" y="1576388"/>
            <a:chExt cx="2857501" cy="1100138"/>
          </a:xfrm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800100" y="1581150"/>
              <a:ext cx="1493838" cy="484188"/>
            </a:xfrm>
            <a:custGeom>
              <a:avLst/>
              <a:gdLst>
                <a:gd name="T0" fmla="*/ 80 w 397"/>
                <a:gd name="T1" fmla="*/ 110 h 128"/>
                <a:gd name="T2" fmla="*/ 19 w 397"/>
                <a:gd name="T3" fmla="*/ 110 h 128"/>
                <a:gd name="T4" fmla="*/ 19 w 397"/>
                <a:gd name="T5" fmla="*/ 72 h 128"/>
                <a:gd name="T6" fmla="*/ 71 w 397"/>
                <a:gd name="T7" fmla="*/ 72 h 128"/>
                <a:gd name="T8" fmla="*/ 71 w 397"/>
                <a:gd name="T9" fmla="*/ 55 h 128"/>
                <a:gd name="T10" fmla="*/ 19 w 397"/>
                <a:gd name="T11" fmla="*/ 55 h 128"/>
                <a:gd name="T12" fmla="*/ 19 w 397"/>
                <a:gd name="T13" fmla="*/ 18 h 128"/>
                <a:gd name="T14" fmla="*/ 80 w 397"/>
                <a:gd name="T15" fmla="*/ 18 h 128"/>
                <a:gd name="T16" fmla="*/ 80 w 397"/>
                <a:gd name="T17" fmla="*/ 1 h 128"/>
                <a:gd name="T18" fmla="*/ 0 w 397"/>
                <a:gd name="T19" fmla="*/ 1 h 128"/>
                <a:gd name="T20" fmla="*/ 0 w 397"/>
                <a:gd name="T21" fmla="*/ 127 h 128"/>
                <a:gd name="T22" fmla="*/ 80 w 397"/>
                <a:gd name="T23" fmla="*/ 127 h 128"/>
                <a:gd name="T24" fmla="*/ 80 w 397"/>
                <a:gd name="T25" fmla="*/ 110 h 128"/>
                <a:gd name="T26" fmla="*/ 288 w 397"/>
                <a:gd name="T27" fmla="*/ 89 h 128"/>
                <a:gd name="T28" fmla="*/ 269 w 397"/>
                <a:gd name="T29" fmla="*/ 89 h 128"/>
                <a:gd name="T30" fmla="*/ 243 w 397"/>
                <a:gd name="T31" fmla="*/ 111 h 128"/>
                <a:gd name="T32" fmla="*/ 225 w 397"/>
                <a:gd name="T33" fmla="*/ 103 h 128"/>
                <a:gd name="T34" fmla="*/ 217 w 397"/>
                <a:gd name="T35" fmla="*/ 64 h 128"/>
                <a:gd name="T36" fmla="*/ 225 w 397"/>
                <a:gd name="T37" fmla="*/ 25 h 128"/>
                <a:gd name="T38" fmla="*/ 243 w 397"/>
                <a:gd name="T39" fmla="*/ 17 h 128"/>
                <a:gd name="T40" fmla="*/ 268 w 397"/>
                <a:gd name="T41" fmla="*/ 39 h 128"/>
                <a:gd name="T42" fmla="*/ 288 w 397"/>
                <a:gd name="T43" fmla="*/ 39 h 128"/>
                <a:gd name="T44" fmla="*/ 243 w 397"/>
                <a:gd name="T45" fmla="*/ 0 h 128"/>
                <a:gd name="T46" fmla="*/ 210 w 397"/>
                <a:gd name="T47" fmla="*/ 13 h 128"/>
                <a:gd name="T48" fmla="*/ 198 w 397"/>
                <a:gd name="T49" fmla="*/ 64 h 128"/>
                <a:gd name="T50" fmla="*/ 210 w 397"/>
                <a:gd name="T51" fmla="*/ 115 h 128"/>
                <a:gd name="T52" fmla="*/ 243 w 397"/>
                <a:gd name="T53" fmla="*/ 128 h 128"/>
                <a:gd name="T54" fmla="*/ 288 w 397"/>
                <a:gd name="T55" fmla="*/ 89 h 128"/>
                <a:gd name="T56" fmla="*/ 357 w 397"/>
                <a:gd name="T57" fmla="*/ 1 h 128"/>
                <a:gd name="T58" fmla="*/ 310 w 397"/>
                <a:gd name="T59" fmla="*/ 1 h 128"/>
                <a:gd name="T60" fmla="*/ 310 w 397"/>
                <a:gd name="T61" fmla="*/ 127 h 128"/>
                <a:gd name="T62" fmla="*/ 329 w 397"/>
                <a:gd name="T63" fmla="*/ 127 h 128"/>
                <a:gd name="T64" fmla="*/ 329 w 397"/>
                <a:gd name="T65" fmla="*/ 78 h 128"/>
                <a:gd name="T66" fmla="*/ 357 w 397"/>
                <a:gd name="T67" fmla="*/ 78 h 128"/>
                <a:gd name="T68" fmla="*/ 397 w 397"/>
                <a:gd name="T69" fmla="*/ 39 h 128"/>
                <a:gd name="T70" fmla="*/ 357 w 397"/>
                <a:gd name="T71" fmla="*/ 1 h 128"/>
                <a:gd name="T72" fmla="*/ 356 w 397"/>
                <a:gd name="T73" fmla="*/ 60 h 128"/>
                <a:gd name="T74" fmla="*/ 329 w 397"/>
                <a:gd name="T75" fmla="*/ 60 h 128"/>
                <a:gd name="T76" fmla="*/ 329 w 397"/>
                <a:gd name="T77" fmla="*/ 18 h 128"/>
                <a:gd name="T78" fmla="*/ 356 w 397"/>
                <a:gd name="T79" fmla="*/ 18 h 128"/>
                <a:gd name="T80" fmla="*/ 378 w 397"/>
                <a:gd name="T81" fmla="*/ 39 h 128"/>
                <a:gd name="T82" fmla="*/ 356 w 397"/>
                <a:gd name="T83" fmla="*/ 60 h 128"/>
                <a:gd name="T84" fmla="*/ 170 w 397"/>
                <a:gd name="T85" fmla="*/ 65 h 128"/>
                <a:gd name="T86" fmla="*/ 147 w 397"/>
                <a:gd name="T87" fmla="*/ 56 h 128"/>
                <a:gd name="T88" fmla="*/ 133 w 397"/>
                <a:gd name="T89" fmla="*/ 54 h 128"/>
                <a:gd name="T90" fmla="*/ 119 w 397"/>
                <a:gd name="T91" fmla="*/ 48 h 128"/>
                <a:gd name="T92" fmla="*/ 114 w 397"/>
                <a:gd name="T93" fmla="*/ 36 h 128"/>
                <a:gd name="T94" fmla="*/ 137 w 397"/>
                <a:gd name="T95" fmla="*/ 16 h 128"/>
                <a:gd name="T96" fmla="*/ 164 w 397"/>
                <a:gd name="T97" fmla="*/ 26 h 128"/>
                <a:gd name="T98" fmla="*/ 176 w 397"/>
                <a:gd name="T99" fmla="*/ 14 h 128"/>
                <a:gd name="T100" fmla="*/ 137 w 397"/>
                <a:gd name="T101" fmla="*/ 0 h 128"/>
                <a:gd name="T102" fmla="*/ 95 w 397"/>
                <a:gd name="T103" fmla="*/ 37 h 128"/>
                <a:gd name="T104" fmla="*/ 105 w 397"/>
                <a:gd name="T105" fmla="*/ 61 h 128"/>
                <a:gd name="T106" fmla="*/ 128 w 397"/>
                <a:gd name="T107" fmla="*/ 71 h 128"/>
                <a:gd name="T108" fmla="*/ 143 w 397"/>
                <a:gd name="T109" fmla="*/ 73 h 128"/>
                <a:gd name="T110" fmla="*/ 157 w 397"/>
                <a:gd name="T111" fmla="*/ 79 h 128"/>
                <a:gd name="T112" fmla="*/ 162 w 397"/>
                <a:gd name="T113" fmla="*/ 92 h 128"/>
                <a:gd name="T114" fmla="*/ 136 w 397"/>
                <a:gd name="T115" fmla="*/ 111 h 128"/>
                <a:gd name="T116" fmla="*/ 104 w 397"/>
                <a:gd name="T117" fmla="*/ 99 h 128"/>
                <a:gd name="T118" fmla="*/ 91 w 397"/>
                <a:gd name="T119" fmla="*/ 112 h 128"/>
                <a:gd name="T120" fmla="*/ 136 w 397"/>
                <a:gd name="T121" fmla="*/ 128 h 128"/>
                <a:gd name="T122" fmla="*/ 181 w 397"/>
                <a:gd name="T123" fmla="*/ 91 h 128"/>
                <a:gd name="T124" fmla="*/ 170 w 397"/>
                <a:gd name="T125" fmla="*/ 6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7" h="128">
                  <a:moveTo>
                    <a:pt x="80" y="110"/>
                  </a:moveTo>
                  <a:cubicBezTo>
                    <a:pt x="19" y="110"/>
                    <a:pt x="19" y="110"/>
                    <a:pt x="19" y="11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80" y="127"/>
                    <a:pt x="80" y="127"/>
                    <a:pt x="80" y="127"/>
                  </a:cubicBezTo>
                  <a:lnTo>
                    <a:pt x="80" y="110"/>
                  </a:lnTo>
                  <a:close/>
                  <a:moveTo>
                    <a:pt x="288" y="89"/>
                  </a:moveTo>
                  <a:cubicBezTo>
                    <a:pt x="269" y="89"/>
                    <a:pt x="269" y="89"/>
                    <a:pt x="269" y="89"/>
                  </a:cubicBezTo>
                  <a:cubicBezTo>
                    <a:pt x="266" y="102"/>
                    <a:pt x="257" y="111"/>
                    <a:pt x="243" y="111"/>
                  </a:cubicBezTo>
                  <a:cubicBezTo>
                    <a:pt x="236" y="111"/>
                    <a:pt x="229" y="108"/>
                    <a:pt x="225" y="103"/>
                  </a:cubicBezTo>
                  <a:cubicBezTo>
                    <a:pt x="218" y="97"/>
                    <a:pt x="217" y="89"/>
                    <a:pt x="217" y="64"/>
                  </a:cubicBezTo>
                  <a:cubicBezTo>
                    <a:pt x="217" y="39"/>
                    <a:pt x="218" y="31"/>
                    <a:pt x="225" y="25"/>
                  </a:cubicBezTo>
                  <a:cubicBezTo>
                    <a:pt x="229" y="20"/>
                    <a:pt x="236" y="17"/>
                    <a:pt x="243" y="17"/>
                  </a:cubicBezTo>
                  <a:cubicBezTo>
                    <a:pt x="257" y="17"/>
                    <a:pt x="265" y="26"/>
                    <a:pt x="26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3" y="13"/>
                    <a:pt x="266" y="0"/>
                    <a:pt x="243" y="0"/>
                  </a:cubicBezTo>
                  <a:cubicBezTo>
                    <a:pt x="230" y="0"/>
                    <a:pt x="219" y="4"/>
                    <a:pt x="210" y="13"/>
                  </a:cubicBezTo>
                  <a:cubicBezTo>
                    <a:pt x="198" y="26"/>
                    <a:pt x="198" y="40"/>
                    <a:pt x="198" y="64"/>
                  </a:cubicBezTo>
                  <a:cubicBezTo>
                    <a:pt x="198" y="88"/>
                    <a:pt x="198" y="102"/>
                    <a:pt x="210" y="115"/>
                  </a:cubicBezTo>
                  <a:cubicBezTo>
                    <a:pt x="219" y="124"/>
                    <a:pt x="230" y="128"/>
                    <a:pt x="243" y="128"/>
                  </a:cubicBezTo>
                  <a:cubicBezTo>
                    <a:pt x="266" y="128"/>
                    <a:pt x="284" y="115"/>
                    <a:pt x="288" y="89"/>
                  </a:cubicBezTo>
                  <a:moveTo>
                    <a:pt x="357" y="1"/>
                  </a:moveTo>
                  <a:cubicBezTo>
                    <a:pt x="310" y="1"/>
                    <a:pt x="310" y="1"/>
                    <a:pt x="310" y="1"/>
                  </a:cubicBezTo>
                  <a:cubicBezTo>
                    <a:pt x="310" y="127"/>
                    <a:pt x="310" y="127"/>
                    <a:pt x="310" y="127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29" y="78"/>
                    <a:pt x="329" y="78"/>
                    <a:pt x="329" y="78"/>
                  </a:cubicBezTo>
                  <a:cubicBezTo>
                    <a:pt x="357" y="78"/>
                    <a:pt x="357" y="78"/>
                    <a:pt x="357" y="78"/>
                  </a:cubicBezTo>
                  <a:cubicBezTo>
                    <a:pt x="382" y="78"/>
                    <a:pt x="397" y="61"/>
                    <a:pt x="397" y="39"/>
                  </a:cubicBezTo>
                  <a:cubicBezTo>
                    <a:pt x="397" y="17"/>
                    <a:pt x="382" y="1"/>
                    <a:pt x="357" y="1"/>
                  </a:cubicBezTo>
                  <a:moveTo>
                    <a:pt x="356" y="60"/>
                  </a:moveTo>
                  <a:cubicBezTo>
                    <a:pt x="329" y="60"/>
                    <a:pt x="329" y="60"/>
                    <a:pt x="329" y="60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56" y="18"/>
                    <a:pt x="356" y="18"/>
                    <a:pt x="356" y="18"/>
                  </a:cubicBezTo>
                  <a:cubicBezTo>
                    <a:pt x="369" y="18"/>
                    <a:pt x="378" y="26"/>
                    <a:pt x="378" y="39"/>
                  </a:cubicBezTo>
                  <a:cubicBezTo>
                    <a:pt x="378" y="52"/>
                    <a:pt x="369" y="60"/>
                    <a:pt x="356" y="60"/>
                  </a:cubicBezTo>
                  <a:moveTo>
                    <a:pt x="170" y="65"/>
                  </a:moveTo>
                  <a:cubicBezTo>
                    <a:pt x="165" y="60"/>
                    <a:pt x="159" y="58"/>
                    <a:pt x="147" y="56"/>
                  </a:cubicBezTo>
                  <a:cubicBezTo>
                    <a:pt x="133" y="54"/>
                    <a:pt x="133" y="54"/>
                    <a:pt x="133" y="54"/>
                  </a:cubicBezTo>
                  <a:cubicBezTo>
                    <a:pt x="127" y="53"/>
                    <a:pt x="122" y="51"/>
                    <a:pt x="119" y="48"/>
                  </a:cubicBezTo>
                  <a:cubicBezTo>
                    <a:pt x="115" y="45"/>
                    <a:pt x="114" y="41"/>
                    <a:pt x="114" y="36"/>
                  </a:cubicBezTo>
                  <a:cubicBezTo>
                    <a:pt x="114" y="25"/>
                    <a:pt x="122" y="16"/>
                    <a:pt x="137" y="16"/>
                  </a:cubicBezTo>
                  <a:cubicBezTo>
                    <a:pt x="147" y="16"/>
                    <a:pt x="156" y="19"/>
                    <a:pt x="164" y="26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65" y="4"/>
                    <a:pt x="154" y="0"/>
                    <a:pt x="137" y="0"/>
                  </a:cubicBezTo>
                  <a:cubicBezTo>
                    <a:pt x="111" y="0"/>
                    <a:pt x="95" y="15"/>
                    <a:pt x="95" y="37"/>
                  </a:cubicBezTo>
                  <a:cubicBezTo>
                    <a:pt x="95" y="47"/>
                    <a:pt x="98" y="55"/>
                    <a:pt x="105" y="61"/>
                  </a:cubicBezTo>
                  <a:cubicBezTo>
                    <a:pt x="110" y="66"/>
                    <a:pt x="118" y="70"/>
                    <a:pt x="128" y="71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50" y="74"/>
                    <a:pt x="154" y="76"/>
                    <a:pt x="157" y="79"/>
                  </a:cubicBezTo>
                  <a:cubicBezTo>
                    <a:pt x="160" y="82"/>
                    <a:pt x="162" y="86"/>
                    <a:pt x="162" y="92"/>
                  </a:cubicBezTo>
                  <a:cubicBezTo>
                    <a:pt x="162" y="104"/>
                    <a:pt x="152" y="111"/>
                    <a:pt x="136" y="111"/>
                  </a:cubicBezTo>
                  <a:cubicBezTo>
                    <a:pt x="123" y="111"/>
                    <a:pt x="113" y="108"/>
                    <a:pt x="104" y="99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103" y="124"/>
                    <a:pt x="117" y="128"/>
                    <a:pt x="136" y="128"/>
                  </a:cubicBezTo>
                  <a:cubicBezTo>
                    <a:pt x="162" y="128"/>
                    <a:pt x="181" y="115"/>
                    <a:pt x="181" y="91"/>
                  </a:cubicBezTo>
                  <a:cubicBezTo>
                    <a:pt x="181" y="80"/>
                    <a:pt x="177" y="71"/>
                    <a:pt x="17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2795588" y="1576388"/>
              <a:ext cx="862013" cy="1100138"/>
            </a:xfrm>
            <a:custGeom>
              <a:avLst/>
              <a:gdLst>
                <a:gd name="T0" fmla="*/ 212 w 229"/>
                <a:gd name="T1" fmla="*/ 39 h 290"/>
                <a:gd name="T2" fmla="*/ 228 w 229"/>
                <a:gd name="T3" fmla="*/ 21 h 290"/>
                <a:gd name="T4" fmla="*/ 228 w 229"/>
                <a:gd name="T5" fmla="*/ 19 h 290"/>
                <a:gd name="T6" fmla="*/ 226 w 229"/>
                <a:gd name="T7" fmla="*/ 18 h 290"/>
                <a:gd name="T8" fmla="*/ 216 w 229"/>
                <a:gd name="T9" fmla="*/ 30 h 290"/>
                <a:gd name="T10" fmla="*/ 128 w 229"/>
                <a:gd name="T11" fmla="*/ 121 h 290"/>
                <a:gd name="T12" fmla="*/ 74 w 229"/>
                <a:gd name="T13" fmla="*/ 35 h 290"/>
                <a:gd name="T14" fmla="*/ 46 w 229"/>
                <a:gd name="T15" fmla="*/ 1 h 290"/>
                <a:gd name="T16" fmla="*/ 48 w 229"/>
                <a:gd name="T17" fmla="*/ 7 h 290"/>
                <a:gd name="T18" fmla="*/ 74 w 229"/>
                <a:gd name="T19" fmla="*/ 59 h 290"/>
                <a:gd name="T20" fmla="*/ 101 w 229"/>
                <a:gd name="T21" fmla="*/ 106 h 290"/>
                <a:gd name="T22" fmla="*/ 95 w 229"/>
                <a:gd name="T23" fmla="*/ 117 h 290"/>
                <a:gd name="T24" fmla="*/ 86 w 229"/>
                <a:gd name="T25" fmla="*/ 119 h 290"/>
                <a:gd name="T26" fmla="*/ 81 w 229"/>
                <a:gd name="T27" fmla="*/ 120 h 290"/>
                <a:gd name="T28" fmla="*/ 58 w 229"/>
                <a:gd name="T29" fmla="*/ 119 h 290"/>
                <a:gd name="T30" fmla="*/ 14 w 229"/>
                <a:gd name="T31" fmla="*/ 122 h 290"/>
                <a:gd name="T32" fmla="*/ 13 w 229"/>
                <a:gd name="T33" fmla="*/ 122 h 290"/>
                <a:gd name="T34" fmla="*/ 0 w 229"/>
                <a:gd name="T35" fmla="*/ 123 h 290"/>
                <a:gd name="T36" fmla="*/ 1 w 229"/>
                <a:gd name="T37" fmla="*/ 125 h 290"/>
                <a:gd name="T38" fmla="*/ 43 w 229"/>
                <a:gd name="T39" fmla="*/ 129 h 290"/>
                <a:gd name="T40" fmla="*/ 70 w 229"/>
                <a:gd name="T41" fmla="*/ 203 h 290"/>
                <a:gd name="T42" fmla="*/ 56 w 229"/>
                <a:gd name="T43" fmla="*/ 252 h 290"/>
                <a:gd name="T44" fmla="*/ 57 w 229"/>
                <a:gd name="T45" fmla="*/ 254 h 290"/>
                <a:gd name="T46" fmla="*/ 60 w 229"/>
                <a:gd name="T47" fmla="*/ 250 h 290"/>
                <a:gd name="T48" fmla="*/ 85 w 229"/>
                <a:gd name="T49" fmla="*/ 206 h 290"/>
                <a:gd name="T50" fmla="*/ 110 w 229"/>
                <a:gd name="T51" fmla="*/ 168 h 290"/>
                <a:gd name="T52" fmla="*/ 119 w 229"/>
                <a:gd name="T53" fmla="*/ 152 h 290"/>
                <a:gd name="T54" fmla="*/ 126 w 229"/>
                <a:gd name="T55" fmla="*/ 143 h 290"/>
                <a:gd name="T56" fmla="*/ 176 w 229"/>
                <a:gd name="T57" fmla="*/ 221 h 290"/>
                <a:gd name="T58" fmla="*/ 223 w 229"/>
                <a:gd name="T59" fmla="*/ 289 h 290"/>
                <a:gd name="T60" fmla="*/ 223 w 229"/>
                <a:gd name="T61" fmla="*/ 289 h 290"/>
                <a:gd name="T62" fmla="*/ 224 w 229"/>
                <a:gd name="T63" fmla="*/ 290 h 290"/>
                <a:gd name="T64" fmla="*/ 226 w 229"/>
                <a:gd name="T65" fmla="*/ 287 h 290"/>
                <a:gd name="T66" fmla="*/ 136 w 229"/>
                <a:gd name="T67" fmla="*/ 135 h 290"/>
                <a:gd name="T68" fmla="*/ 143 w 229"/>
                <a:gd name="T69" fmla="*/ 135 h 290"/>
                <a:gd name="T70" fmla="*/ 144 w 229"/>
                <a:gd name="T71" fmla="*/ 132 h 290"/>
                <a:gd name="T72" fmla="*/ 141 w 229"/>
                <a:gd name="T73" fmla="*/ 130 h 290"/>
                <a:gd name="T74" fmla="*/ 151 w 229"/>
                <a:gd name="T75" fmla="*/ 1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290">
                  <a:moveTo>
                    <a:pt x="182" y="76"/>
                  </a:moveTo>
                  <a:cubicBezTo>
                    <a:pt x="192" y="63"/>
                    <a:pt x="202" y="52"/>
                    <a:pt x="212" y="39"/>
                  </a:cubicBezTo>
                  <a:cubicBezTo>
                    <a:pt x="214" y="37"/>
                    <a:pt x="216" y="35"/>
                    <a:pt x="218" y="32"/>
                  </a:cubicBezTo>
                  <a:cubicBezTo>
                    <a:pt x="221" y="29"/>
                    <a:pt x="225" y="25"/>
                    <a:pt x="228" y="21"/>
                  </a:cubicBezTo>
                  <a:cubicBezTo>
                    <a:pt x="228" y="21"/>
                    <a:pt x="229" y="20"/>
                    <a:pt x="229" y="20"/>
                  </a:cubicBezTo>
                  <a:cubicBezTo>
                    <a:pt x="229" y="19"/>
                    <a:pt x="228" y="19"/>
                    <a:pt x="228" y="19"/>
                  </a:cubicBezTo>
                  <a:cubicBezTo>
                    <a:pt x="228" y="19"/>
                    <a:pt x="228" y="18"/>
                    <a:pt x="227" y="18"/>
                  </a:cubicBezTo>
                  <a:cubicBezTo>
                    <a:pt x="227" y="18"/>
                    <a:pt x="226" y="18"/>
                    <a:pt x="226" y="18"/>
                  </a:cubicBezTo>
                  <a:cubicBezTo>
                    <a:pt x="226" y="19"/>
                    <a:pt x="226" y="19"/>
                    <a:pt x="226" y="19"/>
                  </a:cubicBezTo>
                  <a:cubicBezTo>
                    <a:pt x="222" y="22"/>
                    <a:pt x="219" y="26"/>
                    <a:pt x="216" y="30"/>
                  </a:cubicBezTo>
                  <a:cubicBezTo>
                    <a:pt x="200" y="47"/>
                    <a:pt x="184" y="62"/>
                    <a:pt x="167" y="80"/>
                  </a:cubicBezTo>
                  <a:cubicBezTo>
                    <a:pt x="153" y="94"/>
                    <a:pt x="141" y="107"/>
                    <a:pt x="128" y="121"/>
                  </a:cubicBezTo>
                  <a:cubicBezTo>
                    <a:pt x="114" y="97"/>
                    <a:pt x="100" y="73"/>
                    <a:pt x="84" y="48"/>
                  </a:cubicBezTo>
                  <a:cubicBezTo>
                    <a:pt x="81" y="43"/>
                    <a:pt x="77" y="39"/>
                    <a:pt x="74" y="35"/>
                  </a:cubicBezTo>
                  <a:cubicBezTo>
                    <a:pt x="66" y="24"/>
                    <a:pt x="56" y="11"/>
                    <a:pt x="49" y="1"/>
                  </a:cubicBezTo>
                  <a:cubicBezTo>
                    <a:pt x="48" y="1"/>
                    <a:pt x="47" y="0"/>
                    <a:pt x="46" y="1"/>
                  </a:cubicBezTo>
                  <a:cubicBezTo>
                    <a:pt x="46" y="1"/>
                    <a:pt x="45" y="2"/>
                    <a:pt x="46" y="3"/>
                  </a:cubicBezTo>
                  <a:cubicBezTo>
                    <a:pt x="47" y="5"/>
                    <a:pt x="47" y="6"/>
                    <a:pt x="48" y="7"/>
                  </a:cubicBezTo>
                  <a:cubicBezTo>
                    <a:pt x="47" y="8"/>
                    <a:pt x="47" y="9"/>
                    <a:pt x="48" y="9"/>
                  </a:cubicBezTo>
                  <a:cubicBezTo>
                    <a:pt x="59" y="28"/>
                    <a:pt x="66" y="43"/>
                    <a:pt x="74" y="59"/>
                  </a:cubicBezTo>
                  <a:cubicBezTo>
                    <a:pt x="75" y="61"/>
                    <a:pt x="79" y="66"/>
                    <a:pt x="80" y="68"/>
                  </a:cubicBezTo>
                  <a:cubicBezTo>
                    <a:pt x="87" y="80"/>
                    <a:pt x="93" y="93"/>
                    <a:pt x="101" y="106"/>
                  </a:cubicBezTo>
                  <a:cubicBezTo>
                    <a:pt x="104" y="109"/>
                    <a:pt x="108" y="115"/>
                    <a:pt x="111" y="120"/>
                  </a:cubicBezTo>
                  <a:cubicBezTo>
                    <a:pt x="106" y="119"/>
                    <a:pt x="101" y="118"/>
                    <a:pt x="95" y="117"/>
                  </a:cubicBezTo>
                  <a:cubicBezTo>
                    <a:pt x="91" y="118"/>
                    <a:pt x="88" y="119"/>
                    <a:pt x="86" y="119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3" y="120"/>
                    <a:pt x="81" y="120"/>
                  </a:cubicBezTo>
                  <a:cubicBezTo>
                    <a:pt x="77" y="120"/>
                    <a:pt x="70" y="119"/>
                    <a:pt x="61" y="119"/>
                  </a:cubicBezTo>
                  <a:cubicBezTo>
                    <a:pt x="60" y="119"/>
                    <a:pt x="59" y="119"/>
                    <a:pt x="58" y="119"/>
                  </a:cubicBezTo>
                  <a:cubicBezTo>
                    <a:pt x="50" y="119"/>
                    <a:pt x="43" y="120"/>
                    <a:pt x="36" y="121"/>
                  </a:cubicBezTo>
                  <a:cubicBezTo>
                    <a:pt x="29" y="121"/>
                    <a:pt x="22" y="122"/>
                    <a:pt x="14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9" y="122"/>
                    <a:pt x="6" y="122"/>
                    <a:pt x="2" y="121"/>
                  </a:cubicBezTo>
                  <a:cubicBezTo>
                    <a:pt x="1" y="121"/>
                    <a:pt x="0" y="122"/>
                    <a:pt x="0" y="123"/>
                  </a:cubicBezTo>
                  <a:cubicBezTo>
                    <a:pt x="0" y="124"/>
                    <a:pt x="0" y="124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2" y="125"/>
                    <a:pt x="2" y="125"/>
                  </a:cubicBezTo>
                  <a:cubicBezTo>
                    <a:pt x="16" y="127"/>
                    <a:pt x="29" y="128"/>
                    <a:pt x="43" y="129"/>
                  </a:cubicBezTo>
                  <a:cubicBezTo>
                    <a:pt x="69" y="132"/>
                    <a:pt x="91" y="132"/>
                    <a:pt x="116" y="135"/>
                  </a:cubicBezTo>
                  <a:cubicBezTo>
                    <a:pt x="99" y="156"/>
                    <a:pt x="84" y="177"/>
                    <a:pt x="70" y="203"/>
                  </a:cubicBezTo>
                  <a:cubicBezTo>
                    <a:pt x="68" y="208"/>
                    <a:pt x="67" y="213"/>
                    <a:pt x="65" y="216"/>
                  </a:cubicBezTo>
                  <a:cubicBezTo>
                    <a:pt x="61" y="228"/>
                    <a:pt x="57" y="242"/>
                    <a:pt x="56" y="252"/>
                  </a:cubicBezTo>
                  <a:cubicBezTo>
                    <a:pt x="55" y="253"/>
                    <a:pt x="56" y="254"/>
                    <a:pt x="57" y="254"/>
                  </a:cubicBezTo>
                  <a:cubicBezTo>
                    <a:pt x="57" y="254"/>
                    <a:pt x="57" y="254"/>
                    <a:pt x="57" y="254"/>
                  </a:cubicBezTo>
                  <a:cubicBezTo>
                    <a:pt x="58" y="254"/>
                    <a:pt x="58" y="254"/>
                    <a:pt x="59" y="253"/>
                  </a:cubicBezTo>
                  <a:cubicBezTo>
                    <a:pt x="59" y="252"/>
                    <a:pt x="60" y="251"/>
                    <a:pt x="60" y="250"/>
                  </a:cubicBezTo>
                  <a:cubicBezTo>
                    <a:pt x="61" y="250"/>
                    <a:pt x="62" y="249"/>
                    <a:pt x="62" y="249"/>
                  </a:cubicBezTo>
                  <a:cubicBezTo>
                    <a:pt x="68" y="231"/>
                    <a:pt x="77" y="219"/>
                    <a:pt x="85" y="206"/>
                  </a:cubicBezTo>
                  <a:cubicBezTo>
                    <a:pt x="86" y="205"/>
                    <a:pt x="88" y="200"/>
                    <a:pt x="89" y="199"/>
                  </a:cubicBezTo>
                  <a:cubicBezTo>
                    <a:pt x="95" y="189"/>
                    <a:pt x="103" y="180"/>
                    <a:pt x="110" y="168"/>
                  </a:cubicBezTo>
                  <a:cubicBezTo>
                    <a:pt x="114" y="162"/>
                    <a:pt x="115" y="158"/>
                    <a:pt x="119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2"/>
                    <a:pt x="119" y="152"/>
                    <a:pt x="119" y="151"/>
                  </a:cubicBezTo>
                  <a:cubicBezTo>
                    <a:pt x="121" y="149"/>
                    <a:pt x="123" y="146"/>
                    <a:pt x="126" y="143"/>
                  </a:cubicBezTo>
                  <a:cubicBezTo>
                    <a:pt x="130" y="149"/>
                    <a:pt x="136" y="159"/>
                    <a:pt x="144" y="173"/>
                  </a:cubicBezTo>
                  <a:cubicBezTo>
                    <a:pt x="154" y="190"/>
                    <a:pt x="167" y="207"/>
                    <a:pt x="176" y="221"/>
                  </a:cubicBezTo>
                  <a:cubicBezTo>
                    <a:pt x="187" y="236"/>
                    <a:pt x="197" y="250"/>
                    <a:pt x="208" y="265"/>
                  </a:cubicBezTo>
                  <a:cubicBezTo>
                    <a:pt x="213" y="273"/>
                    <a:pt x="218" y="281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4" y="290"/>
                    <a:pt x="224" y="290"/>
                  </a:cubicBezTo>
                  <a:cubicBezTo>
                    <a:pt x="225" y="290"/>
                    <a:pt x="225" y="290"/>
                    <a:pt x="225" y="289"/>
                  </a:cubicBezTo>
                  <a:cubicBezTo>
                    <a:pt x="226" y="289"/>
                    <a:pt x="226" y="288"/>
                    <a:pt x="226" y="287"/>
                  </a:cubicBezTo>
                  <a:cubicBezTo>
                    <a:pt x="208" y="258"/>
                    <a:pt x="192" y="233"/>
                    <a:pt x="175" y="203"/>
                  </a:cubicBezTo>
                  <a:cubicBezTo>
                    <a:pt x="162" y="180"/>
                    <a:pt x="149" y="157"/>
                    <a:pt x="136" y="135"/>
                  </a:cubicBezTo>
                  <a:cubicBezTo>
                    <a:pt x="137" y="135"/>
                    <a:pt x="138" y="135"/>
                    <a:pt x="139" y="135"/>
                  </a:cubicBezTo>
                  <a:cubicBezTo>
                    <a:pt x="140" y="135"/>
                    <a:pt x="142" y="135"/>
                    <a:pt x="143" y="135"/>
                  </a:cubicBezTo>
                  <a:cubicBezTo>
                    <a:pt x="144" y="135"/>
                    <a:pt x="145" y="134"/>
                    <a:pt x="145" y="134"/>
                  </a:cubicBezTo>
                  <a:cubicBezTo>
                    <a:pt x="145" y="133"/>
                    <a:pt x="145" y="132"/>
                    <a:pt x="144" y="132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0"/>
                    <a:pt x="142" y="130"/>
                    <a:pt x="141" y="130"/>
                  </a:cubicBezTo>
                  <a:cubicBezTo>
                    <a:pt x="140" y="129"/>
                    <a:pt x="139" y="129"/>
                    <a:pt x="138" y="128"/>
                  </a:cubicBezTo>
                  <a:cubicBezTo>
                    <a:pt x="142" y="124"/>
                    <a:pt x="146" y="119"/>
                    <a:pt x="151" y="114"/>
                  </a:cubicBezTo>
                  <a:cubicBezTo>
                    <a:pt x="162" y="102"/>
                    <a:pt x="173" y="87"/>
                    <a:pt x="182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800100" y="2171700"/>
              <a:ext cx="1493838" cy="273050"/>
            </a:xfrm>
            <a:custGeom>
              <a:avLst/>
              <a:gdLst>
                <a:gd name="T0" fmla="*/ 44 w 397"/>
                <a:gd name="T1" fmla="*/ 71 h 72"/>
                <a:gd name="T2" fmla="*/ 10 w 397"/>
                <a:gd name="T3" fmla="*/ 62 h 72"/>
                <a:gd name="T4" fmla="*/ 39 w 397"/>
                <a:gd name="T5" fmla="*/ 41 h 72"/>
                <a:gd name="T6" fmla="*/ 10 w 397"/>
                <a:gd name="T7" fmla="*/ 31 h 72"/>
                <a:gd name="T8" fmla="*/ 44 w 397"/>
                <a:gd name="T9" fmla="*/ 11 h 72"/>
                <a:gd name="T10" fmla="*/ 0 w 397"/>
                <a:gd name="T11" fmla="*/ 1 h 72"/>
                <a:gd name="T12" fmla="*/ 105 w 397"/>
                <a:gd name="T13" fmla="*/ 47 h 72"/>
                <a:gd name="T14" fmla="*/ 76 w 397"/>
                <a:gd name="T15" fmla="*/ 47 h 72"/>
                <a:gd name="T16" fmla="*/ 65 w 397"/>
                <a:gd name="T17" fmla="*/ 1 h 72"/>
                <a:gd name="T18" fmla="*/ 90 w 397"/>
                <a:gd name="T19" fmla="*/ 72 h 72"/>
                <a:gd name="T20" fmla="*/ 115 w 397"/>
                <a:gd name="T21" fmla="*/ 1 h 72"/>
                <a:gd name="T22" fmla="*/ 105 w 397"/>
                <a:gd name="T23" fmla="*/ 47 h 72"/>
                <a:gd name="T24" fmla="*/ 167 w 397"/>
                <a:gd name="T25" fmla="*/ 1 h 72"/>
                <a:gd name="T26" fmla="*/ 140 w 397"/>
                <a:gd name="T27" fmla="*/ 71 h 72"/>
                <a:gd name="T28" fmla="*/ 151 w 397"/>
                <a:gd name="T29" fmla="*/ 42 h 72"/>
                <a:gd name="T30" fmla="*/ 179 w 397"/>
                <a:gd name="T31" fmla="*/ 71 h 72"/>
                <a:gd name="T32" fmla="*/ 175 w 397"/>
                <a:gd name="T33" fmla="*/ 40 h 72"/>
                <a:gd name="T34" fmla="*/ 151 w 397"/>
                <a:gd name="T35" fmla="*/ 33 h 72"/>
                <a:gd name="T36" fmla="*/ 167 w 397"/>
                <a:gd name="T37" fmla="*/ 11 h 72"/>
                <a:gd name="T38" fmla="*/ 167 w 397"/>
                <a:gd name="T39" fmla="*/ 33 h 72"/>
                <a:gd name="T40" fmla="*/ 353 w 397"/>
                <a:gd name="T41" fmla="*/ 71 h 72"/>
                <a:gd name="T42" fmla="*/ 397 w 397"/>
                <a:gd name="T43" fmla="*/ 62 h 72"/>
                <a:gd name="T44" fmla="*/ 363 w 397"/>
                <a:gd name="T45" fmla="*/ 41 h 72"/>
                <a:gd name="T46" fmla="*/ 392 w 397"/>
                <a:gd name="T47" fmla="*/ 31 h 72"/>
                <a:gd name="T48" fmla="*/ 363 w 397"/>
                <a:gd name="T49" fmla="*/ 11 h 72"/>
                <a:gd name="T50" fmla="*/ 397 w 397"/>
                <a:gd name="T51" fmla="*/ 1 h 72"/>
                <a:gd name="T52" fmla="*/ 353 w 397"/>
                <a:gd name="T53" fmla="*/ 71 h 72"/>
                <a:gd name="T54" fmla="*/ 283 w 397"/>
                <a:gd name="T55" fmla="*/ 1 h 72"/>
                <a:gd name="T56" fmla="*/ 294 w 397"/>
                <a:gd name="T57" fmla="*/ 71 h 72"/>
                <a:gd name="T58" fmla="*/ 310 w 397"/>
                <a:gd name="T59" fmla="*/ 44 h 72"/>
                <a:gd name="T60" fmla="*/ 310 w 397"/>
                <a:gd name="T61" fmla="*/ 1 h 72"/>
                <a:gd name="T62" fmla="*/ 294 w 397"/>
                <a:gd name="T63" fmla="*/ 34 h 72"/>
                <a:gd name="T64" fmla="*/ 309 w 397"/>
                <a:gd name="T65" fmla="*/ 11 h 72"/>
                <a:gd name="T66" fmla="*/ 309 w 397"/>
                <a:gd name="T67" fmla="*/ 34 h 72"/>
                <a:gd name="T68" fmla="*/ 217 w 397"/>
                <a:gd name="T69" fmla="*/ 8 h 72"/>
                <a:gd name="T70" fmla="*/ 217 w 397"/>
                <a:gd name="T71" fmla="*/ 65 h 72"/>
                <a:gd name="T72" fmla="*/ 253 w 397"/>
                <a:gd name="T73" fmla="*/ 65 h 72"/>
                <a:gd name="T74" fmla="*/ 253 w 397"/>
                <a:gd name="T75" fmla="*/ 8 h 72"/>
                <a:gd name="T76" fmla="*/ 245 w 397"/>
                <a:gd name="T77" fmla="*/ 58 h 72"/>
                <a:gd name="T78" fmla="*/ 224 w 397"/>
                <a:gd name="T79" fmla="*/ 58 h 72"/>
                <a:gd name="T80" fmla="*/ 224 w 397"/>
                <a:gd name="T81" fmla="*/ 14 h 72"/>
                <a:gd name="T82" fmla="*/ 245 w 397"/>
                <a:gd name="T83" fmla="*/ 14 h 72"/>
                <a:gd name="T84" fmla="*/ 245 w 397"/>
                <a:gd name="T8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2">
                  <a:moveTo>
                    <a:pt x="0" y="71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1"/>
                  </a:lnTo>
                  <a:close/>
                  <a:moveTo>
                    <a:pt x="105" y="47"/>
                  </a:moveTo>
                  <a:cubicBezTo>
                    <a:pt x="105" y="57"/>
                    <a:pt x="99" y="62"/>
                    <a:pt x="90" y="62"/>
                  </a:cubicBezTo>
                  <a:cubicBezTo>
                    <a:pt x="82" y="62"/>
                    <a:pt x="76" y="57"/>
                    <a:pt x="76" y="47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62"/>
                    <a:pt x="76" y="72"/>
                    <a:pt x="90" y="72"/>
                  </a:cubicBezTo>
                  <a:cubicBezTo>
                    <a:pt x="105" y="72"/>
                    <a:pt x="115" y="62"/>
                    <a:pt x="115" y="48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05" y="1"/>
                    <a:pt x="105" y="1"/>
                    <a:pt x="105" y="1"/>
                  </a:cubicBezTo>
                  <a:lnTo>
                    <a:pt x="105" y="47"/>
                  </a:lnTo>
                  <a:close/>
                  <a:moveTo>
                    <a:pt x="189" y="22"/>
                  </a:moveTo>
                  <a:cubicBezTo>
                    <a:pt x="189" y="10"/>
                    <a:pt x="181" y="1"/>
                    <a:pt x="167" y="1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83" y="38"/>
                    <a:pt x="189" y="32"/>
                    <a:pt x="189" y="22"/>
                  </a:cubicBezTo>
                  <a:moveTo>
                    <a:pt x="151" y="33"/>
                  </a:moveTo>
                  <a:cubicBezTo>
                    <a:pt x="151" y="11"/>
                    <a:pt x="151" y="11"/>
                    <a:pt x="151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74" y="11"/>
                    <a:pt x="178" y="15"/>
                    <a:pt x="178" y="22"/>
                  </a:cubicBezTo>
                  <a:cubicBezTo>
                    <a:pt x="178" y="29"/>
                    <a:pt x="174" y="33"/>
                    <a:pt x="167" y="33"/>
                  </a:cubicBezTo>
                  <a:lnTo>
                    <a:pt x="151" y="33"/>
                  </a:lnTo>
                  <a:close/>
                  <a:moveTo>
                    <a:pt x="353" y="71"/>
                  </a:moveTo>
                  <a:cubicBezTo>
                    <a:pt x="397" y="71"/>
                    <a:pt x="397" y="71"/>
                    <a:pt x="397" y="71"/>
                  </a:cubicBezTo>
                  <a:cubicBezTo>
                    <a:pt x="397" y="62"/>
                    <a:pt x="397" y="62"/>
                    <a:pt x="397" y="62"/>
                  </a:cubicBezTo>
                  <a:cubicBezTo>
                    <a:pt x="363" y="62"/>
                    <a:pt x="363" y="62"/>
                    <a:pt x="363" y="6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92" y="41"/>
                    <a:pt x="392" y="41"/>
                    <a:pt x="392" y="41"/>
                  </a:cubicBezTo>
                  <a:cubicBezTo>
                    <a:pt x="392" y="31"/>
                    <a:pt x="392" y="31"/>
                    <a:pt x="392" y="31"/>
                  </a:cubicBezTo>
                  <a:cubicBezTo>
                    <a:pt x="363" y="31"/>
                    <a:pt x="363" y="31"/>
                    <a:pt x="363" y="31"/>
                  </a:cubicBezTo>
                  <a:cubicBezTo>
                    <a:pt x="363" y="11"/>
                    <a:pt x="363" y="11"/>
                    <a:pt x="363" y="11"/>
                  </a:cubicBezTo>
                  <a:cubicBezTo>
                    <a:pt x="397" y="11"/>
                    <a:pt x="397" y="11"/>
                    <a:pt x="397" y="11"/>
                  </a:cubicBezTo>
                  <a:cubicBezTo>
                    <a:pt x="397" y="1"/>
                    <a:pt x="397" y="1"/>
                    <a:pt x="397" y="1"/>
                  </a:cubicBezTo>
                  <a:cubicBezTo>
                    <a:pt x="353" y="1"/>
                    <a:pt x="353" y="1"/>
                    <a:pt x="353" y="1"/>
                  </a:cubicBezTo>
                  <a:lnTo>
                    <a:pt x="353" y="71"/>
                  </a:lnTo>
                  <a:close/>
                  <a:moveTo>
                    <a:pt x="310" y="1"/>
                  </a:moveTo>
                  <a:cubicBezTo>
                    <a:pt x="283" y="1"/>
                    <a:pt x="283" y="1"/>
                    <a:pt x="283" y="1"/>
                  </a:cubicBezTo>
                  <a:cubicBezTo>
                    <a:pt x="283" y="71"/>
                    <a:pt x="283" y="71"/>
                    <a:pt x="28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44"/>
                    <a:pt x="294" y="44"/>
                    <a:pt x="294" y="44"/>
                  </a:cubicBezTo>
                  <a:cubicBezTo>
                    <a:pt x="310" y="44"/>
                    <a:pt x="310" y="44"/>
                    <a:pt x="310" y="44"/>
                  </a:cubicBezTo>
                  <a:cubicBezTo>
                    <a:pt x="323" y="44"/>
                    <a:pt x="332" y="35"/>
                    <a:pt x="332" y="22"/>
                  </a:cubicBezTo>
                  <a:cubicBezTo>
                    <a:pt x="332" y="10"/>
                    <a:pt x="323" y="1"/>
                    <a:pt x="310" y="1"/>
                  </a:cubicBezTo>
                  <a:moveTo>
                    <a:pt x="309" y="34"/>
                  </a:moveTo>
                  <a:cubicBezTo>
                    <a:pt x="294" y="34"/>
                    <a:pt x="294" y="34"/>
                    <a:pt x="294" y="34"/>
                  </a:cubicBezTo>
                  <a:cubicBezTo>
                    <a:pt x="294" y="11"/>
                    <a:pt x="294" y="11"/>
                    <a:pt x="294" y="11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7" y="11"/>
                    <a:pt x="322" y="15"/>
                    <a:pt x="322" y="22"/>
                  </a:cubicBezTo>
                  <a:cubicBezTo>
                    <a:pt x="322" y="30"/>
                    <a:pt x="317" y="34"/>
                    <a:pt x="309" y="34"/>
                  </a:cubicBezTo>
                  <a:moveTo>
                    <a:pt x="235" y="0"/>
                  </a:moveTo>
                  <a:cubicBezTo>
                    <a:pt x="227" y="0"/>
                    <a:pt x="221" y="3"/>
                    <a:pt x="217" y="8"/>
                  </a:cubicBezTo>
                  <a:cubicBezTo>
                    <a:pt x="210" y="15"/>
                    <a:pt x="210" y="23"/>
                    <a:pt x="210" y="36"/>
                  </a:cubicBezTo>
                  <a:cubicBezTo>
                    <a:pt x="210" y="50"/>
                    <a:pt x="210" y="58"/>
                    <a:pt x="217" y="65"/>
                  </a:cubicBezTo>
                  <a:cubicBezTo>
                    <a:pt x="221" y="69"/>
                    <a:pt x="227" y="72"/>
                    <a:pt x="235" y="72"/>
                  </a:cubicBezTo>
                  <a:cubicBezTo>
                    <a:pt x="242" y="72"/>
                    <a:pt x="248" y="69"/>
                    <a:pt x="253" y="65"/>
                  </a:cubicBezTo>
                  <a:cubicBezTo>
                    <a:pt x="260" y="58"/>
                    <a:pt x="260" y="50"/>
                    <a:pt x="260" y="36"/>
                  </a:cubicBezTo>
                  <a:cubicBezTo>
                    <a:pt x="260" y="23"/>
                    <a:pt x="260" y="15"/>
                    <a:pt x="253" y="8"/>
                  </a:cubicBezTo>
                  <a:cubicBezTo>
                    <a:pt x="248" y="3"/>
                    <a:pt x="242" y="0"/>
                    <a:pt x="235" y="0"/>
                  </a:cubicBezTo>
                  <a:moveTo>
                    <a:pt x="245" y="58"/>
                  </a:moveTo>
                  <a:cubicBezTo>
                    <a:pt x="243" y="61"/>
                    <a:pt x="239" y="62"/>
                    <a:pt x="235" y="62"/>
                  </a:cubicBezTo>
                  <a:cubicBezTo>
                    <a:pt x="231" y="62"/>
                    <a:pt x="227" y="61"/>
                    <a:pt x="224" y="58"/>
                  </a:cubicBezTo>
                  <a:cubicBezTo>
                    <a:pt x="221" y="54"/>
                    <a:pt x="220" y="50"/>
                    <a:pt x="220" y="36"/>
                  </a:cubicBezTo>
                  <a:cubicBezTo>
                    <a:pt x="220" y="22"/>
                    <a:pt x="221" y="18"/>
                    <a:pt x="224" y="14"/>
                  </a:cubicBezTo>
                  <a:cubicBezTo>
                    <a:pt x="227" y="12"/>
                    <a:pt x="231" y="10"/>
                    <a:pt x="235" y="10"/>
                  </a:cubicBezTo>
                  <a:cubicBezTo>
                    <a:pt x="239" y="10"/>
                    <a:pt x="243" y="12"/>
                    <a:pt x="245" y="14"/>
                  </a:cubicBezTo>
                  <a:cubicBezTo>
                    <a:pt x="249" y="18"/>
                    <a:pt x="249" y="22"/>
                    <a:pt x="249" y="36"/>
                  </a:cubicBezTo>
                  <a:cubicBezTo>
                    <a:pt x="249" y="50"/>
                    <a:pt x="249" y="54"/>
                    <a:pt x="245" y="5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815975" y="2547938"/>
              <a:ext cx="1466850" cy="120650"/>
            </a:xfrm>
            <a:custGeom>
              <a:avLst/>
              <a:gdLst>
                <a:gd name="T0" fmla="*/ 0 w 390"/>
                <a:gd name="T1" fmla="*/ 0 h 32"/>
                <a:gd name="T2" fmla="*/ 21 w 390"/>
                <a:gd name="T3" fmla="*/ 23 h 32"/>
                <a:gd name="T4" fmla="*/ 3 w 390"/>
                <a:gd name="T5" fmla="*/ 13 h 32"/>
                <a:gd name="T6" fmla="*/ 16 w 390"/>
                <a:gd name="T7" fmla="*/ 8 h 32"/>
                <a:gd name="T8" fmla="*/ 12 w 390"/>
                <a:gd name="T9" fmla="*/ 16 h 32"/>
                <a:gd name="T10" fmla="*/ 3 w 390"/>
                <a:gd name="T11" fmla="*/ 28 h 32"/>
                <a:gd name="T12" fmla="*/ 38 w 390"/>
                <a:gd name="T13" fmla="*/ 29 h 32"/>
                <a:gd name="T14" fmla="*/ 28 w 390"/>
                <a:gd name="T15" fmla="*/ 0 h 32"/>
                <a:gd name="T16" fmla="*/ 49 w 390"/>
                <a:gd name="T17" fmla="*/ 21 h 32"/>
                <a:gd name="T18" fmla="*/ 46 w 390"/>
                <a:gd name="T19" fmla="*/ 21 h 32"/>
                <a:gd name="T20" fmla="*/ 56 w 390"/>
                <a:gd name="T21" fmla="*/ 22 h 32"/>
                <a:gd name="T22" fmla="*/ 69 w 390"/>
                <a:gd name="T23" fmla="*/ 14 h 32"/>
                <a:gd name="T24" fmla="*/ 66 w 390"/>
                <a:gd name="T25" fmla="*/ 3 h 32"/>
                <a:gd name="T26" fmla="*/ 66 w 390"/>
                <a:gd name="T27" fmla="*/ 0 h 32"/>
                <a:gd name="T28" fmla="*/ 68 w 390"/>
                <a:gd name="T29" fmla="*/ 17 h 32"/>
                <a:gd name="T30" fmla="*/ 59 w 390"/>
                <a:gd name="T31" fmla="*/ 22 h 32"/>
                <a:gd name="T32" fmla="*/ 84 w 390"/>
                <a:gd name="T33" fmla="*/ 31 h 32"/>
                <a:gd name="T34" fmla="*/ 118 w 390"/>
                <a:gd name="T35" fmla="*/ 31 h 32"/>
                <a:gd name="T36" fmla="*/ 115 w 390"/>
                <a:gd name="T37" fmla="*/ 26 h 32"/>
                <a:gd name="T38" fmla="*/ 96 w 390"/>
                <a:gd name="T39" fmla="*/ 31 h 32"/>
                <a:gd name="T40" fmla="*/ 115 w 390"/>
                <a:gd name="T41" fmla="*/ 31 h 32"/>
                <a:gd name="T42" fmla="*/ 127 w 390"/>
                <a:gd name="T43" fmla="*/ 31 h 32"/>
                <a:gd name="T44" fmla="*/ 130 w 390"/>
                <a:gd name="T45" fmla="*/ 28 h 32"/>
                <a:gd name="T46" fmla="*/ 143 w 390"/>
                <a:gd name="T47" fmla="*/ 15 h 32"/>
                <a:gd name="T48" fmla="*/ 144 w 390"/>
                <a:gd name="T49" fmla="*/ 3 h 32"/>
                <a:gd name="T50" fmla="*/ 153 w 390"/>
                <a:gd name="T51" fmla="*/ 22 h 32"/>
                <a:gd name="T52" fmla="*/ 170 w 390"/>
                <a:gd name="T53" fmla="*/ 24 h 32"/>
                <a:gd name="T54" fmla="*/ 153 w 390"/>
                <a:gd name="T55" fmla="*/ 8 h 32"/>
                <a:gd name="T56" fmla="*/ 169 w 390"/>
                <a:gd name="T57" fmla="*/ 9 h 32"/>
                <a:gd name="T58" fmla="*/ 157 w 390"/>
                <a:gd name="T59" fmla="*/ 16 h 32"/>
                <a:gd name="T60" fmla="*/ 160 w 390"/>
                <a:gd name="T61" fmla="*/ 29 h 32"/>
                <a:gd name="T62" fmla="*/ 175 w 390"/>
                <a:gd name="T63" fmla="*/ 22 h 32"/>
                <a:gd name="T64" fmla="*/ 188 w 390"/>
                <a:gd name="T65" fmla="*/ 14 h 32"/>
                <a:gd name="T66" fmla="*/ 185 w 390"/>
                <a:gd name="T67" fmla="*/ 3 h 32"/>
                <a:gd name="T68" fmla="*/ 185 w 390"/>
                <a:gd name="T69" fmla="*/ 0 h 32"/>
                <a:gd name="T70" fmla="*/ 187 w 390"/>
                <a:gd name="T71" fmla="*/ 17 h 32"/>
                <a:gd name="T72" fmla="*/ 178 w 390"/>
                <a:gd name="T73" fmla="*/ 22 h 32"/>
                <a:gd name="T74" fmla="*/ 223 w 390"/>
                <a:gd name="T75" fmla="*/ 32 h 32"/>
                <a:gd name="T76" fmla="*/ 221 w 390"/>
                <a:gd name="T77" fmla="*/ 13 h 32"/>
                <a:gd name="T78" fmla="*/ 230 w 390"/>
                <a:gd name="T79" fmla="*/ 9 h 32"/>
                <a:gd name="T80" fmla="*/ 213 w 390"/>
                <a:gd name="T81" fmla="*/ 8 h 32"/>
                <a:gd name="T82" fmla="*/ 231 w 390"/>
                <a:gd name="T83" fmla="*/ 24 h 32"/>
                <a:gd name="T84" fmla="*/ 262 w 390"/>
                <a:gd name="T85" fmla="*/ 25 h 32"/>
                <a:gd name="T86" fmla="*/ 254 w 390"/>
                <a:gd name="T87" fmla="*/ 3 h 32"/>
                <a:gd name="T88" fmla="*/ 254 w 390"/>
                <a:gd name="T89" fmla="*/ 0 h 32"/>
                <a:gd name="T90" fmla="*/ 264 w 390"/>
                <a:gd name="T91" fmla="*/ 27 h 32"/>
                <a:gd name="T92" fmla="*/ 290 w 390"/>
                <a:gd name="T93" fmla="*/ 0 h 32"/>
                <a:gd name="T94" fmla="*/ 274 w 390"/>
                <a:gd name="T95" fmla="*/ 0 h 32"/>
                <a:gd name="T96" fmla="*/ 274 w 390"/>
                <a:gd name="T97" fmla="*/ 31 h 32"/>
                <a:gd name="T98" fmla="*/ 290 w 390"/>
                <a:gd name="T99" fmla="*/ 31 h 32"/>
                <a:gd name="T100" fmla="*/ 301 w 390"/>
                <a:gd name="T101" fmla="*/ 16 h 32"/>
                <a:gd name="T102" fmla="*/ 316 w 390"/>
                <a:gd name="T103" fmla="*/ 0 h 32"/>
                <a:gd name="T104" fmla="*/ 316 w 390"/>
                <a:gd name="T105" fmla="*/ 3 h 32"/>
                <a:gd name="T106" fmla="*/ 303 w 390"/>
                <a:gd name="T107" fmla="*/ 16 h 32"/>
                <a:gd name="T108" fmla="*/ 367 w 390"/>
                <a:gd name="T109" fmla="*/ 16 h 32"/>
                <a:gd name="T110" fmla="*/ 339 w 390"/>
                <a:gd name="T111" fmla="*/ 16 h 32"/>
                <a:gd name="T112" fmla="*/ 352 w 390"/>
                <a:gd name="T113" fmla="*/ 29 h 32"/>
                <a:gd name="T114" fmla="*/ 374 w 390"/>
                <a:gd name="T115" fmla="*/ 31 h 32"/>
                <a:gd name="T116" fmla="*/ 377 w 390"/>
                <a:gd name="T11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32">
                  <a:moveTo>
                    <a:pt x="19" y="8"/>
                  </a:moveTo>
                  <a:cubicBezTo>
                    <a:pt x="19" y="3"/>
                    <a:pt x="16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8" y="31"/>
                    <a:pt x="21" y="27"/>
                    <a:pt x="21" y="23"/>
                  </a:cubicBezTo>
                  <a:cubicBezTo>
                    <a:pt x="21" y="19"/>
                    <a:pt x="18" y="15"/>
                    <a:pt x="15" y="15"/>
                  </a:cubicBezTo>
                  <a:cubicBezTo>
                    <a:pt x="18" y="14"/>
                    <a:pt x="19" y="11"/>
                    <a:pt x="19" y="8"/>
                  </a:cubicBezTo>
                  <a:moveTo>
                    <a:pt x="3" y="1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3"/>
                    <a:pt x="16" y="5"/>
                    <a:pt x="16" y="8"/>
                  </a:cubicBezTo>
                  <a:cubicBezTo>
                    <a:pt x="16" y="11"/>
                    <a:pt x="15" y="13"/>
                    <a:pt x="12" y="13"/>
                  </a:cubicBezTo>
                  <a:lnTo>
                    <a:pt x="3" y="13"/>
                  </a:lnTo>
                  <a:close/>
                  <a:moveTo>
                    <a:pt x="12" y="16"/>
                  </a:moveTo>
                  <a:cubicBezTo>
                    <a:pt x="15" y="16"/>
                    <a:pt x="18" y="20"/>
                    <a:pt x="18" y="23"/>
                  </a:cubicBezTo>
                  <a:cubicBezTo>
                    <a:pt x="18" y="26"/>
                    <a:pt x="16" y="28"/>
                    <a:pt x="1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16"/>
                    <a:pt x="3" y="16"/>
                    <a:pt x="3" y="16"/>
                  </a:cubicBezTo>
                  <a:lnTo>
                    <a:pt x="12" y="16"/>
                  </a:lnTo>
                  <a:close/>
                  <a:moveTo>
                    <a:pt x="38" y="29"/>
                  </a:moveTo>
                  <a:cubicBezTo>
                    <a:pt x="34" y="29"/>
                    <a:pt x="31" y="26"/>
                    <a:pt x="31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7"/>
                    <a:pt x="33" y="32"/>
                    <a:pt x="38" y="32"/>
                  </a:cubicBezTo>
                  <a:cubicBezTo>
                    <a:pt x="44" y="32"/>
                    <a:pt x="49" y="27"/>
                    <a:pt x="49" y="2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6"/>
                    <a:pt x="43" y="29"/>
                    <a:pt x="38" y="29"/>
                  </a:cubicBezTo>
                  <a:moveTo>
                    <a:pt x="59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7"/>
                    <a:pt x="60" y="32"/>
                    <a:pt x="66" y="32"/>
                  </a:cubicBezTo>
                  <a:cubicBezTo>
                    <a:pt x="73" y="32"/>
                    <a:pt x="76" y="28"/>
                    <a:pt x="77" y="24"/>
                  </a:cubicBezTo>
                  <a:cubicBezTo>
                    <a:pt x="78" y="18"/>
                    <a:pt x="74" y="15"/>
                    <a:pt x="69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0" y="12"/>
                    <a:pt x="60" y="10"/>
                    <a:pt x="60" y="8"/>
                  </a:cubicBezTo>
                  <a:cubicBezTo>
                    <a:pt x="60" y="5"/>
                    <a:pt x="63" y="3"/>
                    <a:pt x="66" y="3"/>
                  </a:cubicBezTo>
                  <a:cubicBezTo>
                    <a:pt x="70" y="3"/>
                    <a:pt x="73" y="5"/>
                    <a:pt x="73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2" y="0"/>
                    <a:pt x="66" y="0"/>
                  </a:cubicBezTo>
                  <a:cubicBezTo>
                    <a:pt x="61" y="0"/>
                    <a:pt x="57" y="3"/>
                    <a:pt x="57" y="8"/>
                  </a:cubicBezTo>
                  <a:cubicBezTo>
                    <a:pt x="57" y="11"/>
                    <a:pt x="58" y="15"/>
                    <a:pt x="64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1" y="18"/>
                    <a:pt x="74" y="20"/>
                    <a:pt x="74" y="24"/>
                  </a:cubicBezTo>
                  <a:cubicBezTo>
                    <a:pt x="73" y="26"/>
                    <a:pt x="71" y="29"/>
                    <a:pt x="66" y="29"/>
                  </a:cubicBezTo>
                  <a:cubicBezTo>
                    <a:pt x="62" y="29"/>
                    <a:pt x="59" y="25"/>
                    <a:pt x="59" y="22"/>
                  </a:cubicBezTo>
                  <a:moveTo>
                    <a:pt x="8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7" y="31"/>
                    <a:pt x="87" y="31"/>
                    <a:pt x="87" y="31"/>
                  </a:cubicBezTo>
                  <a:lnTo>
                    <a:pt x="87" y="0"/>
                  </a:lnTo>
                  <a:close/>
                  <a:moveTo>
                    <a:pt x="118" y="31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18" y="31"/>
                  </a:lnTo>
                  <a:close/>
                  <a:moveTo>
                    <a:pt x="127" y="0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127" y="0"/>
                  </a:lnTo>
                  <a:close/>
                  <a:moveTo>
                    <a:pt x="153" y="22"/>
                  </a:moveTo>
                  <a:cubicBezTo>
                    <a:pt x="150" y="22"/>
                    <a:pt x="150" y="22"/>
                    <a:pt x="150" y="22"/>
                  </a:cubicBezTo>
                  <a:cubicBezTo>
                    <a:pt x="150" y="27"/>
                    <a:pt x="154" y="32"/>
                    <a:pt x="160" y="32"/>
                  </a:cubicBezTo>
                  <a:cubicBezTo>
                    <a:pt x="166" y="32"/>
                    <a:pt x="169" y="28"/>
                    <a:pt x="170" y="24"/>
                  </a:cubicBezTo>
                  <a:cubicBezTo>
                    <a:pt x="171" y="18"/>
                    <a:pt x="167" y="15"/>
                    <a:pt x="162" y="14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3" y="12"/>
                    <a:pt x="153" y="10"/>
                    <a:pt x="153" y="8"/>
                  </a:cubicBezTo>
                  <a:cubicBezTo>
                    <a:pt x="153" y="5"/>
                    <a:pt x="156" y="3"/>
                    <a:pt x="160" y="3"/>
                  </a:cubicBezTo>
                  <a:cubicBezTo>
                    <a:pt x="163" y="3"/>
                    <a:pt x="166" y="5"/>
                    <a:pt x="166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3"/>
                    <a:pt x="165" y="0"/>
                    <a:pt x="160" y="0"/>
                  </a:cubicBezTo>
                  <a:cubicBezTo>
                    <a:pt x="155" y="0"/>
                    <a:pt x="150" y="3"/>
                    <a:pt x="150" y="8"/>
                  </a:cubicBezTo>
                  <a:cubicBezTo>
                    <a:pt x="150" y="11"/>
                    <a:pt x="151" y="15"/>
                    <a:pt x="157" y="16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5" y="18"/>
                    <a:pt x="168" y="20"/>
                    <a:pt x="167" y="24"/>
                  </a:cubicBezTo>
                  <a:cubicBezTo>
                    <a:pt x="167" y="26"/>
                    <a:pt x="164" y="29"/>
                    <a:pt x="160" y="29"/>
                  </a:cubicBezTo>
                  <a:cubicBezTo>
                    <a:pt x="155" y="29"/>
                    <a:pt x="153" y="25"/>
                    <a:pt x="153" y="22"/>
                  </a:cubicBezTo>
                  <a:moveTo>
                    <a:pt x="178" y="22"/>
                  </a:moveTo>
                  <a:cubicBezTo>
                    <a:pt x="175" y="22"/>
                    <a:pt x="175" y="22"/>
                    <a:pt x="175" y="22"/>
                  </a:cubicBezTo>
                  <a:cubicBezTo>
                    <a:pt x="175" y="27"/>
                    <a:pt x="179" y="32"/>
                    <a:pt x="185" y="32"/>
                  </a:cubicBezTo>
                  <a:cubicBezTo>
                    <a:pt x="192" y="32"/>
                    <a:pt x="195" y="28"/>
                    <a:pt x="196" y="24"/>
                  </a:cubicBezTo>
                  <a:cubicBezTo>
                    <a:pt x="197" y="18"/>
                    <a:pt x="192" y="15"/>
                    <a:pt x="188" y="14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79" y="12"/>
                    <a:pt x="179" y="10"/>
                    <a:pt x="179" y="8"/>
                  </a:cubicBezTo>
                  <a:cubicBezTo>
                    <a:pt x="179" y="5"/>
                    <a:pt x="182" y="3"/>
                    <a:pt x="185" y="3"/>
                  </a:cubicBezTo>
                  <a:cubicBezTo>
                    <a:pt x="189" y="3"/>
                    <a:pt x="192" y="5"/>
                    <a:pt x="192" y="9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95" y="3"/>
                    <a:pt x="191" y="0"/>
                    <a:pt x="185" y="0"/>
                  </a:cubicBezTo>
                  <a:cubicBezTo>
                    <a:pt x="180" y="0"/>
                    <a:pt x="176" y="3"/>
                    <a:pt x="176" y="8"/>
                  </a:cubicBezTo>
                  <a:cubicBezTo>
                    <a:pt x="176" y="11"/>
                    <a:pt x="176" y="15"/>
                    <a:pt x="183" y="16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90" y="18"/>
                    <a:pt x="193" y="20"/>
                    <a:pt x="193" y="24"/>
                  </a:cubicBezTo>
                  <a:cubicBezTo>
                    <a:pt x="192" y="26"/>
                    <a:pt x="190" y="29"/>
                    <a:pt x="185" y="29"/>
                  </a:cubicBezTo>
                  <a:cubicBezTo>
                    <a:pt x="181" y="29"/>
                    <a:pt x="178" y="25"/>
                    <a:pt x="178" y="22"/>
                  </a:cubicBezTo>
                  <a:moveTo>
                    <a:pt x="216" y="22"/>
                  </a:moveTo>
                  <a:cubicBezTo>
                    <a:pt x="213" y="22"/>
                    <a:pt x="213" y="22"/>
                    <a:pt x="213" y="22"/>
                  </a:cubicBezTo>
                  <a:cubicBezTo>
                    <a:pt x="213" y="27"/>
                    <a:pt x="217" y="32"/>
                    <a:pt x="223" y="32"/>
                  </a:cubicBezTo>
                  <a:cubicBezTo>
                    <a:pt x="229" y="32"/>
                    <a:pt x="233" y="28"/>
                    <a:pt x="233" y="24"/>
                  </a:cubicBezTo>
                  <a:cubicBezTo>
                    <a:pt x="234" y="18"/>
                    <a:pt x="230" y="15"/>
                    <a:pt x="225" y="14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17" y="12"/>
                    <a:pt x="216" y="10"/>
                    <a:pt x="216" y="8"/>
                  </a:cubicBezTo>
                  <a:cubicBezTo>
                    <a:pt x="216" y="5"/>
                    <a:pt x="220" y="3"/>
                    <a:pt x="223" y="3"/>
                  </a:cubicBezTo>
                  <a:cubicBezTo>
                    <a:pt x="227" y="3"/>
                    <a:pt x="230" y="5"/>
                    <a:pt x="230" y="9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3" y="3"/>
                    <a:pt x="228" y="0"/>
                    <a:pt x="223" y="0"/>
                  </a:cubicBezTo>
                  <a:cubicBezTo>
                    <a:pt x="218" y="0"/>
                    <a:pt x="213" y="3"/>
                    <a:pt x="213" y="8"/>
                  </a:cubicBezTo>
                  <a:cubicBezTo>
                    <a:pt x="213" y="11"/>
                    <a:pt x="214" y="15"/>
                    <a:pt x="221" y="16"/>
                  </a:cubicBezTo>
                  <a:cubicBezTo>
                    <a:pt x="225" y="17"/>
                    <a:pt x="225" y="17"/>
                    <a:pt x="225" y="17"/>
                  </a:cubicBezTo>
                  <a:cubicBezTo>
                    <a:pt x="228" y="18"/>
                    <a:pt x="231" y="20"/>
                    <a:pt x="231" y="24"/>
                  </a:cubicBezTo>
                  <a:cubicBezTo>
                    <a:pt x="230" y="26"/>
                    <a:pt x="228" y="29"/>
                    <a:pt x="223" y="29"/>
                  </a:cubicBezTo>
                  <a:cubicBezTo>
                    <a:pt x="219" y="29"/>
                    <a:pt x="216" y="25"/>
                    <a:pt x="216" y="22"/>
                  </a:cubicBezTo>
                  <a:moveTo>
                    <a:pt x="262" y="25"/>
                  </a:moveTo>
                  <a:cubicBezTo>
                    <a:pt x="260" y="27"/>
                    <a:pt x="257" y="29"/>
                    <a:pt x="254" y="29"/>
                  </a:cubicBezTo>
                  <a:cubicBezTo>
                    <a:pt x="246" y="29"/>
                    <a:pt x="242" y="23"/>
                    <a:pt x="242" y="16"/>
                  </a:cubicBezTo>
                  <a:cubicBezTo>
                    <a:pt x="242" y="9"/>
                    <a:pt x="246" y="3"/>
                    <a:pt x="254" y="3"/>
                  </a:cubicBezTo>
                  <a:cubicBezTo>
                    <a:pt x="257" y="3"/>
                    <a:pt x="260" y="4"/>
                    <a:pt x="262" y="7"/>
                  </a:cubicBezTo>
                  <a:cubicBezTo>
                    <a:pt x="264" y="5"/>
                    <a:pt x="264" y="5"/>
                    <a:pt x="264" y="5"/>
                  </a:cubicBezTo>
                  <a:cubicBezTo>
                    <a:pt x="262" y="2"/>
                    <a:pt x="258" y="0"/>
                    <a:pt x="254" y="0"/>
                  </a:cubicBezTo>
                  <a:cubicBezTo>
                    <a:pt x="245" y="0"/>
                    <a:pt x="239" y="7"/>
                    <a:pt x="239" y="16"/>
                  </a:cubicBezTo>
                  <a:cubicBezTo>
                    <a:pt x="239" y="25"/>
                    <a:pt x="245" y="32"/>
                    <a:pt x="254" y="32"/>
                  </a:cubicBezTo>
                  <a:cubicBezTo>
                    <a:pt x="258" y="32"/>
                    <a:pt x="262" y="30"/>
                    <a:pt x="264" y="27"/>
                  </a:cubicBezTo>
                  <a:lnTo>
                    <a:pt x="262" y="25"/>
                  </a:lnTo>
                  <a:close/>
                  <a:moveTo>
                    <a:pt x="293" y="0"/>
                  </a:moveTo>
                  <a:cubicBezTo>
                    <a:pt x="290" y="0"/>
                    <a:pt x="290" y="0"/>
                    <a:pt x="290" y="0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31"/>
                    <a:pt x="271" y="31"/>
                    <a:pt x="271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90" y="17"/>
                    <a:pt x="290" y="17"/>
                    <a:pt x="290" y="17"/>
                  </a:cubicBezTo>
                  <a:cubicBezTo>
                    <a:pt x="290" y="31"/>
                    <a:pt x="290" y="31"/>
                    <a:pt x="290" y="31"/>
                  </a:cubicBezTo>
                  <a:cubicBezTo>
                    <a:pt x="293" y="31"/>
                    <a:pt x="293" y="31"/>
                    <a:pt x="293" y="31"/>
                  </a:cubicBezTo>
                  <a:lnTo>
                    <a:pt x="293" y="0"/>
                  </a:lnTo>
                  <a:close/>
                  <a:moveTo>
                    <a:pt x="301" y="16"/>
                  </a:moveTo>
                  <a:cubicBezTo>
                    <a:pt x="301" y="25"/>
                    <a:pt x="307" y="32"/>
                    <a:pt x="316" y="32"/>
                  </a:cubicBezTo>
                  <a:cubicBezTo>
                    <a:pt x="325" y="32"/>
                    <a:pt x="331" y="25"/>
                    <a:pt x="331" y="16"/>
                  </a:cubicBezTo>
                  <a:cubicBezTo>
                    <a:pt x="331" y="7"/>
                    <a:pt x="325" y="0"/>
                    <a:pt x="316" y="0"/>
                  </a:cubicBezTo>
                  <a:cubicBezTo>
                    <a:pt x="307" y="0"/>
                    <a:pt x="301" y="7"/>
                    <a:pt x="301" y="16"/>
                  </a:cubicBezTo>
                  <a:moveTo>
                    <a:pt x="303" y="16"/>
                  </a:moveTo>
                  <a:cubicBezTo>
                    <a:pt x="303" y="9"/>
                    <a:pt x="309" y="3"/>
                    <a:pt x="316" y="3"/>
                  </a:cubicBezTo>
                  <a:cubicBezTo>
                    <a:pt x="323" y="3"/>
                    <a:pt x="328" y="9"/>
                    <a:pt x="328" y="16"/>
                  </a:cubicBezTo>
                  <a:cubicBezTo>
                    <a:pt x="328" y="23"/>
                    <a:pt x="323" y="29"/>
                    <a:pt x="316" y="29"/>
                  </a:cubicBezTo>
                  <a:cubicBezTo>
                    <a:pt x="309" y="29"/>
                    <a:pt x="303" y="23"/>
                    <a:pt x="303" y="16"/>
                  </a:cubicBezTo>
                  <a:moveTo>
                    <a:pt x="336" y="16"/>
                  </a:moveTo>
                  <a:cubicBezTo>
                    <a:pt x="336" y="25"/>
                    <a:pt x="343" y="32"/>
                    <a:pt x="352" y="32"/>
                  </a:cubicBezTo>
                  <a:cubicBezTo>
                    <a:pt x="360" y="32"/>
                    <a:pt x="367" y="25"/>
                    <a:pt x="367" y="16"/>
                  </a:cubicBezTo>
                  <a:cubicBezTo>
                    <a:pt x="367" y="7"/>
                    <a:pt x="360" y="0"/>
                    <a:pt x="352" y="0"/>
                  </a:cubicBezTo>
                  <a:cubicBezTo>
                    <a:pt x="343" y="0"/>
                    <a:pt x="336" y="7"/>
                    <a:pt x="336" y="16"/>
                  </a:cubicBezTo>
                  <a:moveTo>
                    <a:pt x="339" y="16"/>
                  </a:moveTo>
                  <a:cubicBezTo>
                    <a:pt x="339" y="9"/>
                    <a:pt x="345" y="3"/>
                    <a:pt x="352" y="3"/>
                  </a:cubicBezTo>
                  <a:cubicBezTo>
                    <a:pt x="359" y="3"/>
                    <a:pt x="364" y="9"/>
                    <a:pt x="364" y="16"/>
                  </a:cubicBezTo>
                  <a:cubicBezTo>
                    <a:pt x="364" y="23"/>
                    <a:pt x="359" y="29"/>
                    <a:pt x="352" y="29"/>
                  </a:cubicBezTo>
                  <a:cubicBezTo>
                    <a:pt x="345" y="29"/>
                    <a:pt x="339" y="23"/>
                    <a:pt x="339" y="16"/>
                  </a:cubicBezTo>
                  <a:moveTo>
                    <a:pt x="374" y="0"/>
                  </a:moveTo>
                  <a:cubicBezTo>
                    <a:pt x="374" y="31"/>
                    <a:pt x="374" y="31"/>
                    <a:pt x="374" y="31"/>
                  </a:cubicBezTo>
                  <a:cubicBezTo>
                    <a:pt x="390" y="31"/>
                    <a:pt x="390" y="31"/>
                    <a:pt x="390" y="31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562225" y="1581150"/>
              <a:ext cx="14288" cy="10953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4345553" y="3432803"/>
            <a:ext cx="452895" cy="5678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b="1" i="0" dirty="0">
              <a:latin typeface="Gill Sans Semi-gras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85802" y="1682052"/>
            <a:ext cx="7772397" cy="1470025"/>
          </a:xfrm>
        </p:spPr>
        <p:txBody>
          <a:bodyPr lIns="0" tIns="0" rIns="0" bIns="0" anchor="b">
            <a:noAutofit/>
          </a:bodyPr>
          <a:lstStyle>
            <a:lvl1pPr algn="ctr">
              <a:defRPr sz="3600" b="0" i="0" baseline="0">
                <a:solidFill>
                  <a:srgbClr val="FFFFFF"/>
                </a:solidFill>
                <a:latin typeface="Gill Sans Normal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801" y="3770315"/>
            <a:ext cx="7772398" cy="137369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3600" b="0" i="0">
                <a:solidFill>
                  <a:srgbClr val="FFFFFF"/>
                </a:solidFill>
                <a:latin typeface="Gill Sans Semi-gras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  <p:sp>
        <p:nvSpPr>
          <p:cNvPr id="52" name="TextBox 51"/>
          <p:cNvSpPr txBox="1"/>
          <p:nvPr userDrawn="1"/>
        </p:nvSpPr>
        <p:spPr>
          <a:xfrm>
            <a:off x="8607679" y="6287233"/>
            <a:ext cx="17472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fld id="{6A895693-0027-4F28-9367-92E39A51F51C}" type="slidenum">
              <a:rPr lang="fr-FR" sz="1000" b="1" i="0" smtClean="0">
                <a:solidFill>
                  <a:srgbClr val="FFFFFF"/>
                </a:solidFill>
                <a:latin typeface="Gill Sans Semi-gras" charset="0"/>
              </a:rPr>
              <a:pPr/>
              <a:t>‹#›</a:t>
            </a:fld>
            <a:endParaRPr lang="fr-FR" sz="900" b="1" i="0" dirty="0">
              <a:solidFill>
                <a:srgbClr val="FFFFFF"/>
              </a:solidFill>
              <a:latin typeface="Gill Sans Semi-gr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8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591203"/>
            <a:ext cx="8229598" cy="35796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63781"/>
            <a:ext cx="8229599" cy="62533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1" y="1770062"/>
            <a:ext cx="8229598" cy="325438"/>
          </a:xfrm>
        </p:spPr>
        <p:txBody>
          <a:bodyPr/>
          <a:lstStyle>
            <a:lvl1pPr>
              <a:defRPr sz="2400" b="0" i="0">
                <a:latin typeface="Gill Sans Semi-gras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201" y="2147884"/>
            <a:ext cx="8229598" cy="325438"/>
          </a:xfrm>
        </p:spPr>
        <p:txBody>
          <a:bodyPr/>
          <a:lstStyle>
            <a:lvl1pPr>
              <a:defRPr sz="1600" b="0" i="0">
                <a:latin typeface="Gill Sans Fin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0" y="3067050"/>
            <a:ext cx="3838575" cy="2552701"/>
          </a:xfrm>
        </p:spPr>
        <p:txBody>
          <a:bodyPr/>
          <a:lstStyle>
            <a:lvl1pPr>
              <a:defRPr sz="1100" b="0" i="0">
                <a:latin typeface="Gill Sans Fin" charset="0"/>
              </a:defRPr>
            </a:lvl1pPr>
            <a:lvl2pPr marL="140400" indent="-140400">
              <a:buFont typeface="Arial" panose="020B0604020202020204" pitchFamily="34" charset="0"/>
              <a:buChar char="•"/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4848223" y="3067050"/>
            <a:ext cx="3838575" cy="2552701"/>
          </a:xfrm>
        </p:spPr>
        <p:txBody>
          <a:bodyPr/>
          <a:lstStyle>
            <a:lvl1pPr>
              <a:defRPr sz="1100" b="0" i="0">
                <a:latin typeface="Gill Sans Fin" charset="0"/>
              </a:defRPr>
            </a:lvl1pPr>
            <a:lvl2pPr marL="140400" indent="-140400">
              <a:buFont typeface="Arial" panose="020B0604020202020204" pitchFamily="34" charset="0"/>
              <a:buChar char="•"/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4402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63781"/>
            <a:ext cx="8229599" cy="62533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1" y="1978500"/>
            <a:ext cx="8229598" cy="452279"/>
          </a:xfrm>
        </p:spPr>
        <p:txBody>
          <a:bodyPr/>
          <a:lstStyle>
            <a:lvl1pPr>
              <a:defRPr sz="1200" b="1" i="0">
                <a:latin typeface="Gill Sans Semi-gras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202" y="2576509"/>
            <a:ext cx="3838575" cy="325438"/>
          </a:xfrm>
        </p:spPr>
        <p:txBody>
          <a:bodyPr/>
          <a:lstStyle>
            <a:lvl1pPr>
              <a:defRPr sz="2400" b="0" i="0">
                <a:latin typeface="Gill Sans Fin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848223" y="2576509"/>
            <a:ext cx="3838575" cy="325438"/>
          </a:xfrm>
        </p:spPr>
        <p:txBody>
          <a:bodyPr/>
          <a:lstStyle>
            <a:lvl1pPr>
              <a:defRPr sz="2400" b="0" i="0">
                <a:latin typeface="Gill Sans Fin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457200" y="3067050"/>
            <a:ext cx="3838575" cy="2552701"/>
          </a:xfrm>
        </p:spPr>
        <p:txBody>
          <a:bodyPr/>
          <a:lstStyle>
            <a:lvl1pPr>
              <a:defRPr sz="1100" b="0" i="0">
                <a:latin typeface="Gill Sans Fin" charset="0"/>
              </a:defRPr>
            </a:lvl1pPr>
            <a:lvl2pPr marL="140400" indent="-140400">
              <a:buFont typeface="Arial" panose="020B0604020202020204" pitchFamily="34" charset="0"/>
              <a:buChar char="•"/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848223" y="3067050"/>
            <a:ext cx="3838575" cy="2552701"/>
          </a:xfrm>
        </p:spPr>
        <p:txBody>
          <a:bodyPr/>
          <a:lstStyle>
            <a:lvl1pPr>
              <a:defRPr sz="1100" b="0" i="0">
                <a:latin typeface="Gill Sans Fin" charset="0"/>
              </a:defRPr>
            </a:lvl1pPr>
            <a:lvl2pPr marL="140400" indent="-140400">
              <a:buFont typeface="Arial" panose="020B0604020202020204" pitchFamily="34" charset="0"/>
              <a:buChar char="•"/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674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" y="0"/>
            <a:ext cx="9141420" cy="6858000"/>
          </a:xfrm>
          <a:prstGeom prst="rect">
            <a:avLst/>
          </a:prstGeom>
        </p:spPr>
      </p:pic>
      <p:sp>
        <p:nvSpPr>
          <p:cNvPr id="29" name="Rectangle 28"/>
          <p:cNvSpPr/>
          <p:nvPr userDrawn="1"/>
        </p:nvSpPr>
        <p:spPr>
          <a:xfrm>
            <a:off x="228600" y="238125"/>
            <a:ext cx="8686800" cy="638175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i="0" dirty="0">
              <a:latin typeface="Gill Sans Semi-gras" charset="0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8607679" y="6287233"/>
            <a:ext cx="174728" cy="15388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fld id="{6A895693-0027-4F28-9367-92E39A51F51C}" type="slidenum">
              <a:rPr lang="fr-FR" sz="1000" b="1" i="0" smtClean="0">
                <a:solidFill>
                  <a:srgbClr val="1C385B"/>
                </a:solidFill>
                <a:latin typeface="Gill Sans Semi-gras" charset="0"/>
              </a:rPr>
              <a:pPr/>
              <a:t>‹#›</a:t>
            </a:fld>
            <a:endParaRPr lang="fr-FR" sz="900" b="1" i="0" dirty="0">
              <a:solidFill>
                <a:srgbClr val="1C385B"/>
              </a:solidFill>
              <a:latin typeface="Gill Sans Semi-gras" charset="0"/>
            </a:endParaRP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452438" y="6069474"/>
            <a:ext cx="866776" cy="333709"/>
            <a:chOff x="800100" y="1576388"/>
            <a:chExt cx="2857501" cy="1100138"/>
          </a:xfrm>
          <a:solidFill>
            <a:srgbClr val="1C385B"/>
          </a:solidFill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800100" y="1581150"/>
              <a:ext cx="1493838" cy="484188"/>
            </a:xfrm>
            <a:custGeom>
              <a:avLst/>
              <a:gdLst>
                <a:gd name="T0" fmla="*/ 80 w 397"/>
                <a:gd name="T1" fmla="*/ 110 h 128"/>
                <a:gd name="T2" fmla="*/ 19 w 397"/>
                <a:gd name="T3" fmla="*/ 110 h 128"/>
                <a:gd name="T4" fmla="*/ 19 w 397"/>
                <a:gd name="T5" fmla="*/ 72 h 128"/>
                <a:gd name="T6" fmla="*/ 71 w 397"/>
                <a:gd name="T7" fmla="*/ 72 h 128"/>
                <a:gd name="T8" fmla="*/ 71 w 397"/>
                <a:gd name="T9" fmla="*/ 55 h 128"/>
                <a:gd name="T10" fmla="*/ 19 w 397"/>
                <a:gd name="T11" fmla="*/ 55 h 128"/>
                <a:gd name="T12" fmla="*/ 19 w 397"/>
                <a:gd name="T13" fmla="*/ 18 h 128"/>
                <a:gd name="T14" fmla="*/ 80 w 397"/>
                <a:gd name="T15" fmla="*/ 18 h 128"/>
                <a:gd name="T16" fmla="*/ 80 w 397"/>
                <a:gd name="T17" fmla="*/ 1 h 128"/>
                <a:gd name="T18" fmla="*/ 0 w 397"/>
                <a:gd name="T19" fmla="*/ 1 h 128"/>
                <a:gd name="T20" fmla="*/ 0 w 397"/>
                <a:gd name="T21" fmla="*/ 127 h 128"/>
                <a:gd name="T22" fmla="*/ 80 w 397"/>
                <a:gd name="T23" fmla="*/ 127 h 128"/>
                <a:gd name="T24" fmla="*/ 80 w 397"/>
                <a:gd name="T25" fmla="*/ 110 h 128"/>
                <a:gd name="T26" fmla="*/ 288 w 397"/>
                <a:gd name="T27" fmla="*/ 89 h 128"/>
                <a:gd name="T28" fmla="*/ 269 w 397"/>
                <a:gd name="T29" fmla="*/ 89 h 128"/>
                <a:gd name="T30" fmla="*/ 243 w 397"/>
                <a:gd name="T31" fmla="*/ 111 h 128"/>
                <a:gd name="T32" fmla="*/ 225 w 397"/>
                <a:gd name="T33" fmla="*/ 103 h 128"/>
                <a:gd name="T34" fmla="*/ 217 w 397"/>
                <a:gd name="T35" fmla="*/ 64 h 128"/>
                <a:gd name="T36" fmla="*/ 225 w 397"/>
                <a:gd name="T37" fmla="*/ 25 h 128"/>
                <a:gd name="T38" fmla="*/ 243 w 397"/>
                <a:gd name="T39" fmla="*/ 17 h 128"/>
                <a:gd name="T40" fmla="*/ 268 w 397"/>
                <a:gd name="T41" fmla="*/ 39 h 128"/>
                <a:gd name="T42" fmla="*/ 288 w 397"/>
                <a:gd name="T43" fmla="*/ 39 h 128"/>
                <a:gd name="T44" fmla="*/ 243 w 397"/>
                <a:gd name="T45" fmla="*/ 0 h 128"/>
                <a:gd name="T46" fmla="*/ 210 w 397"/>
                <a:gd name="T47" fmla="*/ 13 h 128"/>
                <a:gd name="T48" fmla="*/ 198 w 397"/>
                <a:gd name="T49" fmla="*/ 64 h 128"/>
                <a:gd name="T50" fmla="*/ 210 w 397"/>
                <a:gd name="T51" fmla="*/ 115 h 128"/>
                <a:gd name="T52" fmla="*/ 243 w 397"/>
                <a:gd name="T53" fmla="*/ 128 h 128"/>
                <a:gd name="T54" fmla="*/ 288 w 397"/>
                <a:gd name="T55" fmla="*/ 89 h 128"/>
                <a:gd name="T56" fmla="*/ 357 w 397"/>
                <a:gd name="T57" fmla="*/ 1 h 128"/>
                <a:gd name="T58" fmla="*/ 310 w 397"/>
                <a:gd name="T59" fmla="*/ 1 h 128"/>
                <a:gd name="T60" fmla="*/ 310 w 397"/>
                <a:gd name="T61" fmla="*/ 127 h 128"/>
                <a:gd name="T62" fmla="*/ 329 w 397"/>
                <a:gd name="T63" fmla="*/ 127 h 128"/>
                <a:gd name="T64" fmla="*/ 329 w 397"/>
                <a:gd name="T65" fmla="*/ 78 h 128"/>
                <a:gd name="T66" fmla="*/ 357 w 397"/>
                <a:gd name="T67" fmla="*/ 78 h 128"/>
                <a:gd name="T68" fmla="*/ 397 w 397"/>
                <a:gd name="T69" fmla="*/ 39 h 128"/>
                <a:gd name="T70" fmla="*/ 357 w 397"/>
                <a:gd name="T71" fmla="*/ 1 h 128"/>
                <a:gd name="T72" fmla="*/ 356 w 397"/>
                <a:gd name="T73" fmla="*/ 60 h 128"/>
                <a:gd name="T74" fmla="*/ 329 w 397"/>
                <a:gd name="T75" fmla="*/ 60 h 128"/>
                <a:gd name="T76" fmla="*/ 329 w 397"/>
                <a:gd name="T77" fmla="*/ 18 h 128"/>
                <a:gd name="T78" fmla="*/ 356 w 397"/>
                <a:gd name="T79" fmla="*/ 18 h 128"/>
                <a:gd name="T80" fmla="*/ 378 w 397"/>
                <a:gd name="T81" fmla="*/ 39 h 128"/>
                <a:gd name="T82" fmla="*/ 356 w 397"/>
                <a:gd name="T83" fmla="*/ 60 h 128"/>
                <a:gd name="T84" fmla="*/ 170 w 397"/>
                <a:gd name="T85" fmla="*/ 65 h 128"/>
                <a:gd name="T86" fmla="*/ 147 w 397"/>
                <a:gd name="T87" fmla="*/ 56 h 128"/>
                <a:gd name="T88" fmla="*/ 133 w 397"/>
                <a:gd name="T89" fmla="*/ 54 h 128"/>
                <a:gd name="T90" fmla="*/ 119 w 397"/>
                <a:gd name="T91" fmla="*/ 48 h 128"/>
                <a:gd name="T92" fmla="*/ 114 w 397"/>
                <a:gd name="T93" fmla="*/ 36 h 128"/>
                <a:gd name="T94" fmla="*/ 137 w 397"/>
                <a:gd name="T95" fmla="*/ 16 h 128"/>
                <a:gd name="T96" fmla="*/ 164 w 397"/>
                <a:gd name="T97" fmla="*/ 26 h 128"/>
                <a:gd name="T98" fmla="*/ 176 w 397"/>
                <a:gd name="T99" fmla="*/ 14 h 128"/>
                <a:gd name="T100" fmla="*/ 137 w 397"/>
                <a:gd name="T101" fmla="*/ 0 h 128"/>
                <a:gd name="T102" fmla="*/ 95 w 397"/>
                <a:gd name="T103" fmla="*/ 37 h 128"/>
                <a:gd name="T104" fmla="*/ 105 w 397"/>
                <a:gd name="T105" fmla="*/ 61 h 128"/>
                <a:gd name="T106" fmla="*/ 128 w 397"/>
                <a:gd name="T107" fmla="*/ 71 h 128"/>
                <a:gd name="T108" fmla="*/ 143 w 397"/>
                <a:gd name="T109" fmla="*/ 73 h 128"/>
                <a:gd name="T110" fmla="*/ 157 w 397"/>
                <a:gd name="T111" fmla="*/ 79 h 128"/>
                <a:gd name="T112" fmla="*/ 162 w 397"/>
                <a:gd name="T113" fmla="*/ 92 h 128"/>
                <a:gd name="T114" fmla="*/ 136 w 397"/>
                <a:gd name="T115" fmla="*/ 111 h 128"/>
                <a:gd name="T116" fmla="*/ 104 w 397"/>
                <a:gd name="T117" fmla="*/ 99 h 128"/>
                <a:gd name="T118" fmla="*/ 91 w 397"/>
                <a:gd name="T119" fmla="*/ 112 h 128"/>
                <a:gd name="T120" fmla="*/ 136 w 397"/>
                <a:gd name="T121" fmla="*/ 128 h 128"/>
                <a:gd name="T122" fmla="*/ 181 w 397"/>
                <a:gd name="T123" fmla="*/ 91 h 128"/>
                <a:gd name="T124" fmla="*/ 170 w 397"/>
                <a:gd name="T125" fmla="*/ 6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7" h="128">
                  <a:moveTo>
                    <a:pt x="80" y="110"/>
                  </a:moveTo>
                  <a:cubicBezTo>
                    <a:pt x="19" y="110"/>
                    <a:pt x="19" y="110"/>
                    <a:pt x="19" y="11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80" y="127"/>
                    <a:pt x="80" y="127"/>
                    <a:pt x="80" y="127"/>
                  </a:cubicBezTo>
                  <a:lnTo>
                    <a:pt x="80" y="110"/>
                  </a:lnTo>
                  <a:close/>
                  <a:moveTo>
                    <a:pt x="288" y="89"/>
                  </a:moveTo>
                  <a:cubicBezTo>
                    <a:pt x="269" y="89"/>
                    <a:pt x="269" y="89"/>
                    <a:pt x="269" y="89"/>
                  </a:cubicBezTo>
                  <a:cubicBezTo>
                    <a:pt x="266" y="102"/>
                    <a:pt x="257" y="111"/>
                    <a:pt x="243" y="111"/>
                  </a:cubicBezTo>
                  <a:cubicBezTo>
                    <a:pt x="236" y="111"/>
                    <a:pt x="229" y="108"/>
                    <a:pt x="225" y="103"/>
                  </a:cubicBezTo>
                  <a:cubicBezTo>
                    <a:pt x="218" y="97"/>
                    <a:pt x="217" y="89"/>
                    <a:pt x="217" y="64"/>
                  </a:cubicBezTo>
                  <a:cubicBezTo>
                    <a:pt x="217" y="39"/>
                    <a:pt x="218" y="31"/>
                    <a:pt x="225" y="25"/>
                  </a:cubicBezTo>
                  <a:cubicBezTo>
                    <a:pt x="229" y="20"/>
                    <a:pt x="236" y="17"/>
                    <a:pt x="243" y="17"/>
                  </a:cubicBezTo>
                  <a:cubicBezTo>
                    <a:pt x="257" y="17"/>
                    <a:pt x="265" y="26"/>
                    <a:pt x="26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3" y="13"/>
                    <a:pt x="266" y="0"/>
                    <a:pt x="243" y="0"/>
                  </a:cubicBezTo>
                  <a:cubicBezTo>
                    <a:pt x="230" y="0"/>
                    <a:pt x="219" y="4"/>
                    <a:pt x="210" y="13"/>
                  </a:cubicBezTo>
                  <a:cubicBezTo>
                    <a:pt x="198" y="26"/>
                    <a:pt x="198" y="40"/>
                    <a:pt x="198" y="64"/>
                  </a:cubicBezTo>
                  <a:cubicBezTo>
                    <a:pt x="198" y="88"/>
                    <a:pt x="198" y="102"/>
                    <a:pt x="210" y="115"/>
                  </a:cubicBezTo>
                  <a:cubicBezTo>
                    <a:pt x="219" y="124"/>
                    <a:pt x="230" y="128"/>
                    <a:pt x="243" y="128"/>
                  </a:cubicBezTo>
                  <a:cubicBezTo>
                    <a:pt x="266" y="128"/>
                    <a:pt x="284" y="115"/>
                    <a:pt x="288" y="89"/>
                  </a:cubicBezTo>
                  <a:moveTo>
                    <a:pt x="357" y="1"/>
                  </a:moveTo>
                  <a:cubicBezTo>
                    <a:pt x="310" y="1"/>
                    <a:pt x="310" y="1"/>
                    <a:pt x="310" y="1"/>
                  </a:cubicBezTo>
                  <a:cubicBezTo>
                    <a:pt x="310" y="127"/>
                    <a:pt x="310" y="127"/>
                    <a:pt x="310" y="127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29" y="78"/>
                    <a:pt x="329" y="78"/>
                    <a:pt x="329" y="78"/>
                  </a:cubicBezTo>
                  <a:cubicBezTo>
                    <a:pt x="357" y="78"/>
                    <a:pt x="357" y="78"/>
                    <a:pt x="357" y="78"/>
                  </a:cubicBezTo>
                  <a:cubicBezTo>
                    <a:pt x="382" y="78"/>
                    <a:pt x="397" y="61"/>
                    <a:pt x="397" y="39"/>
                  </a:cubicBezTo>
                  <a:cubicBezTo>
                    <a:pt x="397" y="17"/>
                    <a:pt x="382" y="1"/>
                    <a:pt x="357" y="1"/>
                  </a:cubicBezTo>
                  <a:moveTo>
                    <a:pt x="356" y="60"/>
                  </a:moveTo>
                  <a:cubicBezTo>
                    <a:pt x="329" y="60"/>
                    <a:pt x="329" y="60"/>
                    <a:pt x="329" y="60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56" y="18"/>
                    <a:pt x="356" y="18"/>
                    <a:pt x="356" y="18"/>
                  </a:cubicBezTo>
                  <a:cubicBezTo>
                    <a:pt x="369" y="18"/>
                    <a:pt x="378" y="26"/>
                    <a:pt x="378" y="39"/>
                  </a:cubicBezTo>
                  <a:cubicBezTo>
                    <a:pt x="378" y="52"/>
                    <a:pt x="369" y="60"/>
                    <a:pt x="356" y="60"/>
                  </a:cubicBezTo>
                  <a:moveTo>
                    <a:pt x="170" y="65"/>
                  </a:moveTo>
                  <a:cubicBezTo>
                    <a:pt x="165" y="60"/>
                    <a:pt x="159" y="58"/>
                    <a:pt x="147" y="56"/>
                  </a:cubicBezTo>
                  <a:cubicBezTo>
                    <a:pt x="133" y="54"/>
                    <a:pt x="133" y="54"/>
                    <a:pt x="133" y="54"/>
                  </a:cubicBezTo>
                  <a:cubicBezTo>
                    <a:pt x="127" y="53"/>
                    <a:pt x="122" y="51"/>
                    <a:pt x="119" y="48"/>
                  </a:cubicBezTo>
                  <a:cubicBezTo>
                    <a:pt x="115" y="45"/>
                    <a:pt x="114" y="41"/>
                    <a:pt x="114" y="36"/>
                  </a:cubicBezTo>
                  <a:cubicBezTo>
                    <a:pt x="114" y="25"/>
                    <a:pt x="122" y="16"/>
                    <a:pt x="137" y="16"/>
                  </a:cubicBezTo>
                  <a:cubicBezTo>
                    <a:pt x="147" y="16"/>
                    <a:pt x="156" y="19"/>
                    <a:pt x="164" y="26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65" y="4"/>
                    <a:pt x="154" y="0"/>
                    <a:pt x="137" y="0"/>
                  </a:cubicBezTo>
                  <a:cubicBezTo>
                    <a:pt x="111" y="0"/>
                    <a:pt x="95" y="15"/>
                    <a:pt x="95" y="37"/>
                  </a:cubicBezTo>
                  <a:cubicBezTo>
                    <a:pt x="95" y="47"/>
                    <a:pt x="98" y="55"/>
                    <a:pt x="105" y="61"/>
                  </a:cubicBezTo>
                  <a:cubicBezTo>
                    <a:pt x="110" y="66"/>
                    <a:pt x="118" y="70"/>
                    <a:pt x="128" y="71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50" y="74"/>
                    <a:pt x="154" y="76"/>
                    <a:pt x="157" y="79"/>
                  </a:cubicBezTo>
                  <a:cubicBezTo>
                    <a:pt x="160" y="82"/>
                    <a:pt x="162" y="86"/>
                    <a:pt x="162" y="92"/>
                  </a:cubicBezTo>
                  <a:cubicBezTo>
                    <a:pt x="162" y="104"/>
                    <a:pt x="152" y="111"/>
                    <a:pt x="136" y="111"/>
                  </a:cubicBezTo>
                  <a:cubicBezTo>
                    <a:pt x="123" y="111"/>
                    <a:pt x="113" y="108"/>
                    <a:pt x="104" y="99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103" y="124"/>
                    <a:pt x="117" y="128"/>
                    <a:pt x="136" y="128"/>
                  </a:cubicBezTo>
                  <a:cubicBezTo>
                    <a:pt x="162" y="128"/>
                    <a:pt x="181" y="115"/>
                    <a:pt x="181" y="91"/>
                  </a:cubicBezTo>
                  <a:cubicBezTo>
                    <a:pt x="181" y="80"/>
                    <a:pt x="177" y="71"/>
                    <a:pt x="170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2795588" y="1576388"/>
              <a:ext cx="862013" cy="1100138"/>
            </a:xfrm>
            <a:custGeom>
              <a:avLst/>
              <a:gdLst>
                <a:gd name="T0" fmla="*/ 212 w 229"/>
                <a:gd name="T1" fmla="*/ 39 h 290"/>
                <a:gd name="T2" fmla="*/ 228 w 229"/>
                <a:gd name="T3" fmla="*/ 21 h 290"/>
                <a:gd name="T4" fmla="*/ 228 w 229"/>
                <a:gd name="T5" fmla="*/ 19 h 290"/>
                <a:gd name="T6" fmla="*/ 226 w 229"/>
                <a:gd name="T7" fmla="*/ 18 h 290"/>
                <a:gd name="T8" fmla="*/ 216 w 229"/>
                <a:gd name="T9" fmla="*/ 30 h 290"/>
                <a:gd name="T10" fmla="*/ 128 w 229"/>
                <a:gd name="T11" fmla="*/ 121 h 290"/>
                <a:gd name="T12" fmla="*/ 74 w 229"/>
                <a:gd name="T13" fmla="*/ 35 h 290"/>
                <a:gd name="T14" fmla="*/ 46 w 229"/>
                <a:gd name="T15" fmla="*/ 1 h 290"/>
                <a:gd name="T16" fmla="*/ 48 w 229"/>
                <a:gd name="T17" fmla="*/ 7 h 290"/>
                <a:gd name="T18" fmla="*/ 74 w 229"/>
                <a:gd name="T19" fmla="*/ 59 h 290"/>
                <a:gd name="T20" fmla="*/ 101 w 229"/>
                <a:gd name="T21" fmla="*/ 106 h 290"/>
                <a:gd name="T22" fmla="*/ 95 w 229"/>
                <a:gd name="T23" fmla="*/ 117 h 290"/>
                <a:gd name="T24" fmla="*/ 86 w 229"/>
                <a:gd name="T25" fmla="*/ 119 h 290"/>
                <a:gd name="T26" fmla="*/ 81 w 229"/>
                <a:gd name="T27" fmla="*/ 120 h 290"/>
                <a:gd name="T28" fmla="*/ 58 w 229"/>
                <a:gd name="T29" fmla="*/ 119 h 290"/>
                <a:gd name="T30" fmla="*/ 14 w 229"/>
                <a:gd name="T31" fmla="*/ 122 h 290"/>
                <a:gd name="T32" fmla="*/ 13 w 229"/>
                <a:gd name="T33" fmla="*/ 122 h 290"/>
                <a:gd name="T34" fmla="*/ 0 w 229"/>
                <a:gd name="T35" fmla="*/ 123 h 290"/>
                <a:gd name="T36" fmla="*/ 1 w 229"/>
                <a:gd name="T37" fmla="*/ 125 h 290"/>
                <a:gd name="T38" fmla="*/ 43 w 229"/>
                <a:gd name="T39" fmla="*/ 129 h 290"/>
                <a:gd name="T40" fmla="*/ 70 w 229"/>
                <a:gd name="T41" fmla="*/ 203 h 290"/>
                <a:gd name="T42" fmla="*/ 56 w 229"/>
                <a:gd name="T43" fmla="*/ 252 h 290"/>
                <a:gd name="T44" fmla="*/ 57 w 229"/>
                <a:gd name="T45" fmla="*/ 254 h 290"/>
                <a:gd name="T46" fmla="*/ 60 w 229"/>
                <a:gd name="T47" fmla="*/ 250 h 290"/>
                <a:gd name="T48" fmla="*/ 85 w 229"/>
                <a:gd name="T49" fmla="*/ 206 h 290"/>
                <a:gd name="T50" fmla="*/ 110 w 229"/>
                <a:gd name="T51" fmla="*/ 168 h 290"/>
                <a:gd name="T52" fmla="*/ 119 w 229"/>
                <a:gd name="T53" fmla="*/ 152 h 290"/>
                <a:gd name="T54" fmla="*/ 126 w 229"/>
                <a:gd name="T55" fmla="*/ 143 h 290"/>
                <a:gd name="T56" fmla="*/ 176 w 229"/>
                <a:gd name="T57" fmla="*/ 221 h 290"/>
                <a:gd name="T58" fmla="*/ 223 w 229"/>
                <a:gd name="T59" fmla="*/ 289 h 290"/>
                <a:gd name="T60" fmla="*/ 223 w 229"/>
                <a:gd name="T61" fmla="*/ 289 h 290"/>
                <a:gd name="T62" fmla="*/ 224 w 229"/>
                <a:gd name="T63" fmla="*/ 290 h 290"/>
                <a:gd name="T64" fmla="*/ 226 w 229"/>
                <a:gd name="T65" fmla="*/ 287 h 290"/>
                <a:gd name="T66" fmla="*/ 136 w 229"/>
                <a:gd name="T67" fmla="*/ 135 h 290"/>
                <a:gd name="T68" fmla="*/ 143 w 229"/>
                <a:gd name="T69" fmla="*/ 135 h 290"/>
                <a:gd name="T70" fmla="*/ 144 w 229"/>
                <a:gd name="T71" fmla="*/ 132 h 290"/>
                <a:gd name="T72" fmla="*/ 141 w 229"/>
                <a:gd name="T73" fmla="*/ 130 h 290"/>
                <a:gd name="T74" fmla="*/ 151 w 229"/>
                <a:gd name="T75" fmla="*/ 1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290">
                  <a:moveTo>
                    <a:pt x="182" y="76"/>
                  </a:moveTo>
                  <a:cubicBezTo>
                    <a:pt x="192" y="63"/>
                    <a:pt x="202" y="52"/>
                    <a:pt x="212" y="39"/>
                  </a:cubicBezTo>
                  <a:cubicBezTo>
                    <a:pt x="214" y="37"/>
                    <a:pt x="216" y="35"/>
                    <a:pt x="218" y="32"/>
                  </a:cubicBezTo>
                  <a:cubicBezTo>
                    <a:pt x="221" y="29"/>
                    <a:pt x="225" y="25"/>
                    <a:pt x="228" y="21"/>
                  </a:cubicBezTo>
                  <a:cubicBezTo>
                    <a:pt x="228" y="21"/>
                    <a:pt x="229" y="20"/>
                    <a:pt x="229" y="20"/>
                  </a:cubicBezTo>
                  <a:cubicBezTo>
                    <a:pt x="229" y="19"/>
                    <a:pt x="228" y="19"/>
                    <a:pt x="228" y="19"/>
                  </a:cubicBezTo>
                  <a:cubicBezTo>
                    <a:pt x="228" y="19"/>
                    <a:pt x="228" y="18"/>
                    <a:pt x="227" y="18"/>
                  </a:cubicBezTo>
                  <a:cubicBezTo>
                    <a:pt x="227" y="18"/>
                    <a:pt x="226" y="18"/>
                    <a:pt x="226" y="18"/>
                  </a:cubicBezTo>
                  <a:cubicBezTo>
                    <a:pt x="226" y="19"/>
                    <a:pt x="226" y="19"/>
                    <a:pt x="226" y="19"/>
                  </a:cubicBezTo>
                  <a:cubicBezTo>
                    <a:pt x="222" y="22"/>
                    <a:pt x="219" y="26"/>
                    <a:pt x="216" y="30"/>
                  </a:cubicBezTo>
                  <a:cubicBezTo>
                    <a:pt x="200" y="47"/>
                    <a:pt x="184" y="62"/>
                    <a:pt x="167" y="80"/>
                  </a:cubicBezTo>
                  <a:cubicBezTo>
                    <a:pt x="153" y="94"/>
                    <a:pt x="141" y="107"/>
                    <a:pt x="128" y="121"/>
                  </a:cubicBezTo>
                  <a:cubicBezTo>
                    <a:pt x="114" y="97"/>
                    <a:pt x="100" y="73"/>
                    <a:pt x="84" y="48"/>
                  </a:cubicBezTo>
                  <a:cubicBezTo>
                    <a:pt x="81" y="43"/>
                    <a:pt x="77" y="39"/>
                    <a:pt x="74" y="35"/>
                  </a:cubicBezTo>
                  <a:cubicBezTo>
                    <a:pt x="66" y="24"/>
                    <a:pt x="56" y="11"/>
                    <a:pt x="49" y="1"/>
                  </a:cubicBezTo>
                  <a:cubicBezTo>
                    <a:pt x="48" y="1"/>
                    <a:pt x="47" y="0"/>
                    <a:pt x="46" y="1"/>
                  </a:cubicBezTo>
                  <a:cubicBezTo>
                    <a:pt x="46" y="1"/>
                    <a:pt x="45" y="2"/>
                    <a:pt x="46" y="3"/>
                  </a:cubicBezTo>
                  <a:cubicBezTo>
                    <a:pt x="47" y="5"/>
                    <a:pt x="47" y="6"/>
                    <a:pt x="48" y="7"/>
                  </a:cubicBezTo>
                  <a:cubicBezTo>
                    <a:pt x="47" y="8"/>
                    <a:pt x="47" y="9"/>
                    <a:pt x="48" y="9"/>
                  </a:cubicBezTo>
                  <a:cubicBezTo>
                    <a:pt x="59" y="28"/>
                    <a:pt x="66" y="43"/>
                    <a:pt x="74" y="59"/>
                  </a:cubicBezTo>
                  <a:cubicBezTo>
                    <a:pt x="75" y="61"/>
                    <a:pt x="79" y="66"/>
                    <a:pt x="80" y="68"/>
                  </a:cubicBezTo>
                  <a:cubicBezTo>
                    <a:pt x="87" y="80"/>
                    <a:pt x="93" y="93"/>
                    <a:pt x="101" y="106"/>
                  </a:cubicBezTo>
                  <a:cubicBezTo>
                    <a:pt x="104" y="109"/>
                    <a:pt x="108" y="115"/>
                    <a:pt x="111" y="120"/>
                  </a:cubicBezTo>
                  <a:cubicBezTo>
                    <a:pt x="106" y="119"/>
                    <a:pt x="101" y="118"/>
                    <a:pt x="95" y="117"/>
                  </a:cubicBezTo>
                  <a:cubicBezTo>
                    <a:pt x="91" y="118"/>
                    <a:pt x="88" y="119"/>
                    <a:pt x="86" y="119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3" y="120"/>
                    <a:pt x="81" y="120"/>
                  </a:cubicBezTo>
                  <a:cubicBezTo>
                    <a:pt x="77" y="120"/>
                    <a:pt x="70" y="119"/>
                    <a:pt x="61" y="119"/>
                  </a:cubicBezTo>
                  <a:cubicBezTo>
                    <a:pt x="60" y="119"/>
                    <a:pt x="59" y="119"/>
                    <a:pt x="58" y="119"/>
                  </a:cubicBezTo>
                  <a:cubicBezTo>
                    <a:pt x="50" y="119"/>
                    <a:pt x="43" y="120"/>
                    <a:pt x="36" y="121"/>
                  </a:cubicBezTo>
                  <a:cubicBezTo>
                    <a:pt x="29" y="121"/>
                    <a:pt x="22" y="122"/>
                    <a:pt x="14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9" y="122"/>
                    <a:pt x="6" y="122"/>
                    <a:pt x="2" y="121"/>
                  </a:cubicBezTo>
                  <a:cubicBezTo>
                    <a:pt x="1" y="121"/>
                    <a:pt x="0" y="122"/>
                    <a:pt x="0" y="123"/>
                  </a:cubicBezTo>
                  <a:cubicBezTo>
                    <a:pt x="0" y="124"/>
                    <a:pt x="0" y="124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2" y="125"/>
                    <a:pt x="2" y="125"/>
                  </a:cubicBezTo>
                  <a:cubicBezTo>
                    <a:pt x="16" y="127"/>
                    <a:pt x="29" y="128"/>
                    <a:pt x="43" y="129"/>
                  </a:cubicBezTo>
                  <a:cubicBezTo>
                    <a:pt x="69" y="132"/>
                    <a:pt x="91" y="132"/>
                    <a:pt x="116" y="135"/>
                  </a:cubicBezTo>
                  <a:cubicBezTo>
                    <a:pt x="99" y="156"/>
                    <a:pt x="84" y="177"/>
                    <a:pt x="70" y="203"/>
                  </a:cubicBezTo>
                  <a:cubicBezTo>
                    <a:pt x="68" y="208"/>
                    <a:pt x="67" y="213"/>
                    <a:pt x="65" y="216"/>
                  </a:cubicBezTo>
                  <a:cubicBezTo>
                    <a:pt x="61" y="228"/>
                    <a:pt x="57" y="242"/>
                    <a:pt x="56" y="252"/>
                  </a:cubicBezTo>
                  <a:cubicBezTo>
                    <a:pt x="55" y="253"/>
                    <a:pt x="56" y="254"/>
                    <a:pt x="57" y="254"/>
                  </a:cubicBezTo>
                  <a:cubicBezTo>
                    <a:pt x="57" y="254"/>
                    <a:pt x="57" y="254"/>
                    <a:pt x="57" y="254"/>
                  </a:cubicBezTo>
                  <a:cubicBezTo>
                    <a:pt x="58" y="254"/>
                    <a:pt x="58" y="254"/>
                    <a:pt x="59" y="253"/>
                  </a:cubicBezTo>
                  <a:cubicBezTo>
                    <a:pt x="59" y="252"/>
                    <a:pt x="60" y="251"/>
                    <a:pt x="60" y="250"/>
                  </a:cubicBezTo>
                  <a:cubicBezTo>
                    <a:pt x="61" y="250"/>
                    <a:pt x="62" y="249"/>
                    <a:pt x="62" y="249"/>
                  </a:cubicBezTo>
                  <a:cubicBezTo>
                    <a:pt x="68" y="231"/>
                    <a:pt x="77" y="219"/>
                    <a:pt x="85" y="206"/>
                  </a:cubicBezTo>
                  <a:cubicBezTo>
                    <a:pt x="86" y="205"/>
                    <a:pt x="88" y="200"/>
                    <a:pt x="89" y="199"/>
                  </a:cubicBezTo>
                  <a:cubicBezTo>
                    <a:pt x="95" y="189"/>
                    <a:pt x="103" y="180"/>
                    <a:pt x="110" y="168"/>
                  </a:cubicBezTo>
                  <a:cubicBezTo>
                    <a:pt x="114" y="162"/>
                    <a:pt x="115" y="158"/>
                    <a:pt x="119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2"/>
                    <a:pt x="119" y="152"/>
                    <a:pt x="119" y="151"/>
                  </a:cubicBezTo>
                  <a:cubicBezTo>
                    <a:pt x="121" y="149"/>
                    <a:pt x="123" y="146"/>
                    <a:pt x="126" y="143"/>
                  </a:cubicBezTo>
                  <a:cubicBezTo>
                    <a:pt x="130" y="149"/>
                    <a:pt x="136" y="159"/>
                    <a:pt x="144" y="173"/>
                  </a:cubicBezTo>
                  <a:cubicBezTo>
                    <a:pt x="154" y="190"/>
                    <a:pt x="167" y="207"/>
                    <a:pt x="176" y="221"/>
                  </a:cubicBezTo>
                  <a:cubicBezTo>
                    <a:pt x="187" y="236"/>
                    <a:pt x="197" y="250"/>
                    <a:pt x="208" y="265"/>
                  </a:cubicBezTo>
                  <a:cubicBezTo>
                    <a:pt x="213" y="273"/>
                    <a:pt x="218" y="281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4" y="290"/>
                    <a:pt x="224" y="290"/>
                  </a:cubicBezTo>
                  <a:cubicBezTo>
                    <a:pt x="225" y="290"/>
                    <a:pt x="225" y="290"/>
                    <a:pt x="225" y="289"/>
                  </a:cubicBezTo>
                  <a:cubicBezTo>
                    <a:pt x="226" y="289"/>
                    <a:pt x="226" y="288"/>
                    <a:pt x="226" y="287"/>
                  </a:cubicBezTo>
                  <a:cubicBezTo>
                    <a:pt x="208" y="258"/>
                    <a:pt x="192" y="233"/>
                    <a:pt x="175" y="203"/>
                  </a:cubicBezTo>
                  <a:cubicBezTo>
                    <a:pt x="162" y="180"/>
                    <a:pt x="149" y="157"/>
                    <a:pt x="136" y="135"/>
                  </a:cubicBezTo>
                  <a:cubicBezTo>
                    <a:pt x="137" y="135"/>
                    <a:pt x="138" y="135"/>
                    <a:pt x="139" y="135"/>
                  </a:cubicBezTo>
                  <a:cubicBezTo>
                    <a:pt x="140" y="135"/>
                    <a:pt x="142" y="135"/>
                    <a:pt x="143" y="135"/>
                  </a:cubicBezTo>
                  <a:cubicBezTo>
                    <a:pt x="144" y="135"/>
                    <a:pt x="145" y="134"/>
                    <a:pt x="145" y="134"/>
                  </a:cubicBezTo>
                  <a:cubicBezTo>
                    <a:pt x="145" y="133"/>
                    <a:pt x="145" y="132"/>
                    <a:pt x="144" y="132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0"/>
                    <a:pt x="142" y="130"/>
                    <a:pt x="141" y="130"/>
                  </a:cubicBezTo>
                  <a:cubicBezTo>
                    <a:pt x="140" y="129"/>
                    <a:pt x="139" y="129"/>
                    <a:pt x="138" y="128"/>
                  </a:cubicBezTo>
                  <a:cubicBezTo>
                    <a:pt x="142" y="124"/>
                    <a:pt x="146" y="119"/>
                    <a:pt x="151" y="114"/>
                  </a:cubicBezTo>
                  <a:cubicBezTo>
                    <a:pt x="162" y="102"/>
                    <a:pt x="173" y="87"/>
                    <a:pt x="182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800100" y="2171700"/>
              <a:ext cx="1493838" cy="273050"/>
            </a:xfrm>
            <a:custGeom>
              <a:avLst/>
              <a:gdLst>
                <a:gd name="T0" fmla="*/ 44 w 397"/>
                <a:gd name="T1" fmla="*/ 71 h 72"/>
                <a:gd name="T2" fmla="*/ 10 w 397"/>
                <a:gd name="T3" fmla="*/ 62 h 72"/>
                <a:gd name="T4" fmla="*/ 39 w 397"/>
                <a:gd name="T5" fmla="*/ 41 h 72"/>
                <a:gd name="T6" fmla="*/ 10 w 397"/>
                <a:gd name="T7" fmla="*/ 31 h 72"/>
                <a:gd name="T8" fmla="*/ 44 w 397"/>
                <a:gd name="T9" fmla="*/ 11 h 72"/>
                <a:gd name="T10" fmla="*/ 0 w 397"/>
                <a:gd name="T11" fmla="*/ 1 h 72"/>
                <a:gd name="T12" fmla="*/ 105 w 397"/>
                <a:gd name="T13" fmla="*/ 47 h 72"/>
                <a:gd name="T14" fmla="*/ 76 w 397"/>
                <a:gd name="T15" fmla="*/ 47 h 72"/>
                <a:gd name="T16" fmla="*/ 65 w 397"/>
                <a:gd name="T17" fmla="*/ 1 h 72"/>
                <a:gd name="T18" fmla="*/ 90 w 397"/>
                <a:gd name="T19" fmla="*/ 72 h 72"/>
                <a:gd name="T20" fmla="*/ 115 w 397"/>
                <a:gd name="T21" fmla="*/ 1 h 72"/>
                <a:gd name="T22" fmla="*/ 105 w 397"/>
                <a:gd name="T23" fmla="*/ 47 h 72"/>
                <a:gd name="T24" fmla="*/ 167 w 397"/>
                <a:gd name="T25" fmla="*/ 1 h 72"/>
                <a:gd name="T26" fmla="*/ 140 w 397"/>
                <a:gd name="T27" fmla="*/ 71 h 72"/>
                <a:gd name="T28" fmla="*/ 151 w 397"/>
                <a:gd name="T29" fmla="*/ 42 h 72"/>
                <a:gd name="T30" fmla="*/ 179 w 397"/>
                <a:gd name="T31" fmla="*/ 71 h 72"/>
                <a:gd name="T32" fmla="*/ 175 w 397"/>
                <a:gd name="T33" fmla="*/ 40 h 72"/>
                <a:gd name="T34" fmla="*/ 151 w 397"/>
                <a:gd name="T35" fmla="*/ 33 h 72"/>
                <a:gd name="T36" fmla="*/ 167 w 397"/>
                <a:gd name="T37" fmla="*/ 11 h 72"/>
                <a:gd name="T38" fmla="*/ 167 w 397"/>
                <a:gd name="T39" fmla="*/ 33 h 72"/>
                <a:gd name="T40" fmla="*/ 353 w 397"/>
                <a:gd name="T41" fmla="*/ 71 h 72"/>
                <a:gd name="T42" fmla="*/ 397 w 397"/>
                <a:gd name="T43" fmla="*/ 62 h 72"/>
                <a:gd name="T44" fmla="*/ 363 w 397"/>
                <a:gd name="T45" fmla="*/ 41 h 72"/>
                <a:gd name="T46" fmla="*/ 392 w 397"/>
                <a:gd name="T47" fmla="*/ 31 h 72"/>
                <a:gd name="T48" fmla="*/ 363 w 397"/>
                <a:gd name="T49" fmla="*/ 11 h 72"/>
                <a:gd name="T50" fmla="*/ 397 w 397"/>
                <a:gd name="T51" fmla="*/ 1 h 72"/>
                <a:gd name="T52" fmla="*/ 353 w 397"/>
                <a:gd name="T53" fmla="*/ 71 h 72"/>
                <a:gd name="T54" fmla="*/ 283 w 397"/>
                <a:gd name="T55" fmla="*/ 1 h 72"/>
                <a:gd name="T56" fmla="*/ 294 w 397"/>
                <a:gd name="T57" fmla="*/ 71 h 72"/>
                <a:gd name="T58" fmla="*/ 310 w 397"/>
                <a:gd name="T59" fmla="*/ 44 h 72"/>
                <a:gd name="T60" fmla="*/ 310 w 397"/>
                <a:gd name="T61" fmla="*/ 1 h 72"/>
                <a:gd name="T62" fmla="*/ 294 w 397"/>
                <a:gd name="T63" fmla="*/ 34 h 72"/>
                <a:gd name="T64" fmla="*/ 309 w 397"/>
                <a:gd name="T65" fmla="*/ 11 h 72"/>
                <a:gd name="T66" fmla="*/ 309 w 397"/>
                <a:gd name="T67" fmla="*/ 34 h 72"/>
                <a:gd name="T68" fmla="*/ 217 w 397"/>
                <a:gd name="T69" fmla="*/ 8 h 72"/>
                <a:gd name="T70" fmla="*/ 217 w 397"/>
                <a:gd name="T71" fmla="*/ 65 h 72"/>
                <a:gd name="T72" fmla="*/ 253 w 397"/>
                <a:gd name="T73" fmla="*/ 65 h 72"/>
                <a:gd name="T74" fmla="*/ 253 w 397"/>
                <a:gd name="T75" fmla="*/ 8 h 72"/>
                <a:gd name="T76" fmla="*/ 245 w 397"/>
                <a:gd name="T77" fmla="*/ 58 h 72"/>
                <a:gd name="T78" fmla="*/ 224 w 397"/>
                <a:gd name="T79" fmla="*/ 58 h 72"/>
                <a:gd name="T80" fmla="*/ 224 w 397"/>
                <a:gd name="T81" fmla="*/ 14 h 72"/>
                <a:gd name="T82" fmla="*/ 245 w 397"/>
                <a:gd name="T83" fmla="*/ 14 h 72"/>
                <a:gd name="T84" fmla="*/ 245 w 397"/>
                <a:gd name="T8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2">
                  <a:moveTo>
                    <a:pt x="0" y="71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1"/>
                  </a:lnTo>
                  <a:close/>
                  <a:moveTo>
                    <a:pt x="105" y="47"/>
                  </a:moveTo>
                  <a:cubicBezTo>
                    <a:pt x="105" y="57"/>
                    <a:pt x="99" y="62"/>
                    <a:pt x="90" y="62"/>
                  </a:cubicBezTo>
                  <a:cubicBezTo>
                    <a:pt x="82" y="62"/>
                    <a:pt x="76" y="57"/>
                    <a:pt x="76" y="47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62"/>
                    <a:pt x="76" y="72"/>
                    <a:pt x="90" y="72"/>
                  </a:cubicBezTo>
                  <a:cubicBezTo>
                    <a:pt x="105" y="72"/>
                    <a:pt x="115" y="62"/>
                    <a:pt x="115" y="48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05" y="1"/>
                    <a:pt x="105" y="1"/>
                    <a:pt x="105" y="1"/>
                  </a:cubicBezTo>
                  <a:lnTo>
                    <a:pt x="105" y="47"/>
                  </a:lnTo>
                  <a:close/>
                  <a:moveTo>
                    <a:pt x="189" y="22"/>
                  </a:moveTo>
                  <a:cubicBezTo>
                    <a:pt x="189" y="10"/>
                    <a:pt x="181" y="1"/>
                    <a:pt x="167" y="1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83" y="38"/>
                    <a:pt x="189" y="32"/>
                    <a:pt x="189" y="22"/>
                  </a:cubicBezTo>
                  <a:moveTo>
                    <a:pt x="151" y="33"/>
                  </a:moveTo>
                  <a:cubicBezTo>
                    <a:pt x="151" y="11"/>
                    <a:pt x="151" y="11"/>
                    <a:pt x="151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74" y="11"/>
                    <a:pt x="178" y="15"/>
                    <a:pt x="178" y="22"/>
                  </a:cubicBezTo>
                  <a:cubicBezTo>
                    <a:pt x="178" y="29"/>
                    <a:pt x="174" y="33"/>
                    <a:pt x="167" y="33"/>
                  </a:cubicBezTo>
                  <a:lnTo>
                    <a:pt x="151" y="33"/>
                  </a:lnTo>
                  <a:close/>
                  <a:moveTo>
                    <a:pt x="353" y="71"/>
                  </a:moveTo>
                  <a:cubicBezTo>
                    <a:pt x="397" y="71"/>
                    <a:pt x="397" y="71"/>
                    <a:pt x="397" y="71"/>
                  </a:cubicBezTo>
                  <a:cubicBezTo>
                    <a:pt x="397" y="62"/>
                    <a:pt x="397" y="62"/>
                    <a:pt x="397" y="62"/>
                  </a:cubicBezTo>
                  <a:cubicBezTo>
                    <a:pt x="363" y="62"/>
                    <a:pt x="363" y="62"/>
                    <a:pt x="363" y="6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92" y="41"/>
                    <a:pt x="392" y="41"/>
                    <a:pt x="392" y="41"/>
                  </a:cubicBezTo>
                  <a:cubicBezTo>
                    <a:pt x="392" y="31"/>
                    <a:pt x="392" y="31"/>
                    <a:pt x="392" y="31"/>
                  </a:cubicBezTo>
                  <a:cubicBezTo>
                    <a:pt x="363" y="31"/>
                    <a:pt x="363" y="31"/>
                    <a:pt x="363" y="31"/>
                  </a:cubicBezTo>
                  <a:cubicBezTo>
                    <a:pt x="363" y="11"/>
                    <a:pt x="363" y="11"/>
                    <a:pt x="363" y="11"/>
                  </a:cubicBezTo>
                  <a:cubicBezTo>
                    <a:pt x="397" y="11"/>
                    <a:pt x="397" y="11"/>
                    <a:pt x="397" y="11"/>
                  </a:cubicBezTo>
                  <a:cubicBezTo>
                    <a:pt x="397" y="1"/>
                    <a:pt x="397" y="1"/>
                    <a:pt x="397" y="1"/>
                  </a:cubicBezTo>
                  <a:cubicBezTo>
                    <a:pt x="353" y="1"/>
                    <a:pt x="353" y="1"/>
                    <a:pt x="353" y="1"/>
                  </a:cubicBezTo>
                  <a:lnTo>
                    <a:pt x="353" y="71"/>
                  </a:lnTo>
                  <a:close/>
                  <a:moveTo>
                    <a:pt x="310" y="1"/>
                  </a:moveTo>
                  <a:cubicBezTo>
                    <a:pt x="283" y="1"/>
                    <a:pt x="283" y="1"/>
                    <a:pt x="283" y="1"/>
                  </a:cubicBezTo>
                  <a:cubicBezTo>
                    <a:pt x="283" y="71"/>
                    <a:pt x="283" y="71"/>
                    <a:pt x="28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44"/>
                    <a:pt x="294" y="44"/>
                    <a:pt x="294" y="44"/>
                  </a:cubicBezTo>
                  <a:cubicBezTo>
                    <a:pt x="310" y="44"/>
                    <a:pt x="310" y="44"/>
                    <a:pt x="310" y="44"/>
                  </a:cubicBezTo>
                  <a:cubicBezTo>
                    <a:pt x="323" y="44"/>
                    <a:pt x="332" y="35"/>
                    <a:pt x="332" y="22"/>
                  </a:cubicBezTo>
                  <a:cubicBezTo>
                    <a:pt x="332" y="10"/>
                    <a:pt x="323" y="1"/>
                    <a:pt x="310" y="1"/>
                  </a:cubicBezTo>
                  <a:moveTo>
                    <a:pt x="309" y="34"/>
                  </a:moveTo>
                  <a:cubicBezTo>
                    <a:pt x="294" y="34"/>
                    <a:pt x="294" y="34"/>
                    <a:pt x="294" y="34"/>
                  </a:cubicBezTo>
                  <a:cubicBezTo>
                    <a:pt x="294" y="11"/>
                    <a:pt x="294" y="11"/>
                    <a:pt x="294" y="11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7" y="11"/>
                    <a:pt x="322" y="15"/>
                    <a:pt x="322" y="22"/>
                  </a:cubicBezTo>
                  <a:cubicBezTo>
                    <a:pt x="322" y="30"/>
                    <a:pt x="317" y="34"/>
                    <a:pt x="309" y="34"/>
                  </a:cubicBezTo>
                  <a:moveTo>
                    <a:pt x="235" y="0"/>
                  </a:moveTo>
                  <a:cubicBezTo>
                    <a:pt x="227" y="0"/>
                    <a:pt x="221" y="3"/>
                    <a:pt x="217" y="8"/>
                  </a:cubicBezTo>
                  <a:cubicBezTo>
                    <a:pt x="210" y="15"/>
                    <a:pt x="210" y="23"/>
                    <a:pt x="210" y="36"/>
                  </a:cubicBezTo>
                  <a:cubicBezTo>
                    <a:pt x="210" y="50"/>
                    <a:pt x="210" y="58"/>
                    <a:pt x="217" y="65"/>
                  </a:cubicBezTo>
                  <a:cubicBezTo>
                    <a:pt x="221" y="69"/>
                    <a:pt x="227" y="72"/>
                    <a:pt x="235" y="72"/>
                  </a:cubicBezTo>
                  <a:cubicBezTo>
                    <a:pt x="242" y="72"/>
                    <a:pt x="248" y="69"/>
                    <a:pt x="253" y="65"/>
                  </a:cubicBezTo>
                  <a:cubicBezTo>
                    <a:pt x="260" y="58"/>
                    <a:pt x="260" y="50"/>
                    <a:pt x="260" y="36"/>
                  </a:cubicBezTo>
                  <a:cubicBezTo>
                    <a:pt x="260" y="23"/>
                    <a:pt x="260" y="15"/>
                    <a:pt x="253" y="8"/>
                  </a:cubicBezTo>
                  <a:cubicBezTo>
                    <a:pt x="248" y="3"/>
                    <a:pt x="242" y="0"/>
                    <a:pt x="235" y="0"/>
                  </a:cubicBezTo>
                  <a:moveTo>
                    <a:pt x="245" y="58"/>
                  </a:moveTo>
                  <a:cubicBezTo>
                    <a:pt x="243" y="61"/>
                    <a:pt x="239" y="62"/>
                    <a:pt x="235" y="62"/>
                  </a:cubicBezTo>
                  <a:cubicBezTo>
                    <a:pt x="231" y="62"/>
                    <a:pt x="227" y="61"/>
                    <a:pt x="224" y="58"/>
                  </a:cubicBezTo>
                  <a:cubicBezTo>
                    <a:pt x="221" y="54"/>
                    <a:pt x="220" y="50"/>
                    <a:pt x="220" y="36"/>
                  </a:cubicBezTo>
                  <a:cubicBezTo>
                    <a:pt x="220" y="22"/>
                    <a:pt x="221" y="18"/>
                    <a:pt x="224" y="14"/>
                  </a:cubicBezTo>
                  <a:cubicBezTo>
                    <a:pt x="227" y="12"/>
                    <a:pt x="231" y="10"/>
                    <a:pt x="235" y="10"/>
                  </a:cubicBezTo>
                  <a:cubicBezTo>
                    <a:pt x="239" y="10"/>
                    <a:pt x="243" y="12"/>
                    <a:pt x="245" y="14"/>
                  </a:cubicBezTo>
                  <a:cubicBezTo>
                    <a:pt x="249" y="18"/>
                    <a:pt x="249" y="22"/>
                    <a:pt x="249" y="36"/>
                  </a:cubicBezTo>
                  <a:cubicBezTo>
                    <a:pt x="249" y="50"/>
                    <a:pt x="249" y="54"/>
                    <a:pt x="245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5" name="Freeform 8"/>
            <p:cNvSpPr>
              <a:spLocks noEditPoints="1"/>
            </p:cNvSpPr>
            <p:nvPr/>
          </p:nvSpPr>
          <p:spPr bwMode="auto">
            <a:xfrm>
              <a:off x="815975" y="2547938"/>
              <a:ext cx="1466850" cy="120650"/>
            </a:xfrm>
            <a:custGeom>
              <a:avLst/>
              <a:gdLst>
                <a:gd name="T0" fmla="*/ 0 w 390"/>
                <a:gd name="T1" fmla="*/ 0 h 32"/>
                <a:gd name="T2" fmla="*/ 21 w 390"/>
                <a:gd name="T3" fmla="*/ 23 h 32"/>
                <a:gd name="T4" fmla="*/ 3 w 390"/>
                <a:gd name="T5" fmla="*/ 13 h 32"/>
                <a:gd name="T6" fmla="*/ 16 w 390"/>
                <a:gd name="T7" fmla="*/ 8 h 32"/>
                <a:gd name="T8" fmla="*/ 12 w 390"/>
                <a:gd name="T9" fmla="*/ 16 h 32"/>
                <a:gd name="T10" fmla="*/ 3 w 390"/>
                <a:gd name="T11" fmla="*/ 28 h 32"/>
                <a:gd name="T12" fmla="*/ 38 w 390"/>
                <a:gd name="T13" fmla="*/ 29 h 32"/>
                <a:gd name="T14" fmla="*/ 28 w 390"/>
                <a:gd name="T15" fmla="*/ 0 h 32"/>
                <a:gd name="T16" fmla="*/ 49 w 390"/>
                <a:gd name="T17" fmla="*/ 21 h 32"/>
                <a:gd name="T18" fmla="*/ 46 w 390"/>
                <a:gd name="T19" fmla="*/ 21 h 32"/>
                <a:gd name="T20" fmla="*/ 56 w 390"/>
                <a:gd name="T21" fmla="*/ 22 h 32"/>
                <a:gd name="T22" fmla="*/ 69 w 390"/>
                <a:gd name="T23" fmla="*/ 14 h 32"/>
                <a:gd name="T24" fmla="*/ 66 w 390"/>
                <a:gd name="T25" fmla="*/ 3 h 32"/>
                <a:gd name="T26" fmla="*/ 66 w 390"/>
                <a:gd name="T27" fmla="*/ 0 h 32"/>
                <a:gd name="T28" fmla="*/ 68 w 390"/>
                <a:gd name="T29" fmla="*/ 17 h 32"/>
                <a:gd name="T30" fmla="*/ 59 w 390"/>
                <a:gd name="T31" fmla="*/ 22 h 32"/>
                <a:gd name="T32" fmla="*/ 84 w 390"/>
                <a:gd name="T33" fmla="*/ 31 h 32"/>
                <a:gd name="T34" fmla="*/ 118 w 390"/>
                <a:gd name="T35" fmla="*/ 31 h 32"/>
                <a:gd name="T36" fmla="*/ 115 w 390"/>
                <a:gd name="T37" fmla="*/ 26 h 32"/>
                <a:gd name="T38" fmla="*/ 96 w 390"/>
                <a:gd name="T39" fmla="*/ 31 h 32"/>
                <a:gd name="T40" fmla="*/ 115 w 390"/>
                <a:gd name="T41" fmla="*/ 31 h 32"/>
                <a:gd name="T42" fmla="*/ 127 w 390"/>
                <a:gd name="T43" fmla="*/ 31 h 32"/>
                <a:gd name="T44" fmla="*/ 130 w 390"/>
                <a:gd name="T45" fmla="*/ 28 h 32"/>
                <a:gd name="T46" fmla="*/ 143 w 390"/>
                <a:gd name="T47" fmla="*/ 15 h 32"/>
                <a:gd name="T48" fmla="*/ 144 w 390"/>
                <a:gd name="T49" fmla="*/ 3 h 32"/>
                <a:gd name="T50" fmla="*/ 153 w 390"/>
                <a:gd name="T51" fmla="*/ 22 h 32"/>
                <a:gd name="T52" fmla="*/ 170 w 390"/>
                <a:gd name="T53" fmla="*/ 24 h 32"/>
                <a:gd name="T54" fmla="*/ 153 w 390"/>
                <a:gd name="T55" fmla="*/ 8 h 32"/>
                <a:gd name="T56" fmla="*/ 169 w 390"/>
                <a:gd name="T57" fmla="*/ 9 h 32"/>
                <a:gd name="T58" fmla="*/ 157 w 390"/>
                <a:gd name="T59" fmla="*/ 16 h 32"/>
                <a:gd name="T60" fmla="*/ 160 w 390"/>
                <a:gd name="T61" fmla="*/ 29 h 32"/>
                <a:gd name="T62" fmla="*/ 175 w 390"/>
                <a:gd name="T63" fmla="*/ 22 h 32"/>
                <a:gd name="T64" fmla="*/ 188 w 390"/>
                <a:gd name="T65" fmla="*/ 14 h 32"/>
                <a:gd name="T66" fmla="*/ 185 w 390"/>
                <a:gd name="T67" fmla="*/ 3 h 32"/>
                <a:gd name="T68" fmla="*/ 185 w 390"/>
                <a:gd name="T69" fmla="*/ 0 h 32"/>
                <a:gd name="T70" fmla="*/ 187 w 390"/>
                <a:gd name="T71" fmla="*/ 17 h 32"/>
                <a:gd name="T72" fmla="*/ 178 w 390"/>
                <a:gd name="T73" fmla="*/ 22 h 32"/>
                <a:gd name="T74" fmla="*/ 223 w 390"/>
                <a:gd name="T75" fmla="*/ 32 h 32"/>
                <a:gd name="T76" fmla="*/ 221 w 390"/>
                <a:gd name="T77" fmla="*/ 13 h 32"/>
                <a:gd name="T78" fmla="*/ 230 w 390"/>
                <a:gd name="T79" fmla="*/ 9 h 32"/>
                <a:gd name="T80" fmla="*/ 213 w 390"/>
                <a:gd name="T81" fmla="*/ 8 h 32"/>
                <a:gd name="T82" fmla="*/ 231 w 390"/>
                <a:gd name="T83" fmla="*/ 24 h 32"/>
                <a:gd name="T84" fmla="*/ 262 w 390"/>
                <a:gd name="T85" fmla="*/ 25 h 32"/>
                <a:gd name="T86" fmla="*/ 254 w 390"/>
                <a:gd name="T87" fmla="*/ 3 h 32"/>
                <a:gd name="T88" fmla="*/ 254 w 390"/>
                <a:gd name="T89" fmla="*/ 0 h 32"/>
                <a:gd name="T90" fmla="*/ 264 w 390"/>
                <a:gd name="T91" fmla="*/ 27 h 32"/>
                <a:gd name="T92" fmla="*/ 290 w 390"/>
                <a:gd name="T93" fmla="*/ 0 h 32"/>
                <a:gd name="T94" fmla="*/ 274 w 390"/>
                <a:gd name="T95" fmla="*/ 0 h 32"/>
                <a:gd name="T96" fmla="*/ 274 w 390"/>
                <a:gd name="T97" fmla="*/ 31 h 32"/>
                <a:gd name="T98" fmla="*/ 290 w 390"/>
                <a:gd name="T99" fmla="*/ 31 h 32"/>
                <a:gd name="T100" fmla="*/ 301 w 390"/>
                <a:gd name="T101" fmla="*/ 16 h 32"/>
                <a:gd name="T102" fmla="*/ 316 w 390"/>
                <a:gd name="T103" fmla="*/ 0 h 32"/>
                <a:gd name="T104" fmla="*/ 316 w 390"/>
                <a:gd name="T105" fmla="*/ 3 h 32"/>
                <a:gd name="T106" fmla="*/ 303 w 390"/>
                <a:gd name="T107" fmla="*/ 16 h 32"/>
                <a:gd name="T108" fmla="*/ 367 w 390"/>
                <a:gd name="T109" fmla="*/ 16 h 32"/>
                <a:gd name="T110" fmla="*/ 339 w 390"/>
                <a:gd name="T111" fmla="*/ 16 h 32"/>
                <a:gd name="T112" fmla="*/ 352 w 390"/>
                <a:gd name="T113" fmla="*/ 29 h 32"/>
                <a:gd name="T114" fmla="*/ 374 w 390"/>
                <a:gd name="T115" fmla="*/ 31 h 32"/>
                <a:gd name="T116" fmla="*/ 377 w 390"/>
                <a:gd name="T11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32">
                  <a:moveTo>
                    <a:pt x="19" y="8"/>
                  </a:moveTo>
                  <a:cubicBezTo>
                    <a:pt x="19" y="3"/>
                    <a:pt x="16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8" y="31"/>
                    <a:pt x="21" y="27"/>
                    <a:pt x="21" y="23"/>
                  </a:cubicBezTo>
                  <a:cubicBezTo>
                    <a:pt x="21" y="19"/>
                    <a:pt x="18" y="15"/>
                    <a:pt x="15" y="15"/>
                  </a:cubicBezTo>
                  <a:cubicBezTo>
                    <a:pt x="18" y="14"/>
                    <a:pt x="19" y="11"/>
                    <a:pt x="19" y="8"/>
                  </a:cubicBezTo>
                  <a:moveTo>
                    <a:pt x="3" y="1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3"/>
                    <a:pt x="16" y="5"/>
                    <a:pt x="16" y="8"/>
                  </a:cubicBezTo>
                  <a:cubicBezTo>
                    <a:pt x="16" y="11"/>
                    <a:pt x="15" y="13"/>
                    <a:pt x="12" y="13"/>
                  </a:cubicBezTo>
                  <a:lnTo>
                    <a:pt x="3" y="13"/>
                  </a:lnTo>
                  <a:close/>
                  <a:moveTo>
                    <a:pt x="12" y="16"/>
                  </a:moveTo>
                  <a:cubicBezTo>
                    <a:pt x="15" y="16"/>
                    <a:pt x="18" y="20"/>
                    <a:pt x="18" y="23"/>
                  </a:cubicBezTo>
                  <a:cubicBezTo>
                    <a:pt x="18" y="26"/>
                    <a:pt x="16" y="28"/>
                    <a:pt x="1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16"/>
                    <a:pt x="3" y="16"/>
                    <a:pt x="3" y="16"/>
                  </a:cubicBezTo>
                  <a:lnTo>
                    <a:pt x="12" y="16"/>
                  </a:lnTo>
                  <a:close/>
                  <a:moveTo>
                    <a:pt x="38" y="29"/>
                  </a:moveTo>
                  <a:cubicBezTo>
                    <a:pt x="34" y="29"/>
                    <a:pt x="31" y="26"/>
                    <a:pt x="31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7"/>
                    <a:pt x="33" y="32"/>
                    <a:pt x="38" y="32"/>
                  </a:cubicBezTo>
                  <a:cubicBezTo>
                    <a:pt x="44" y="32"/>
                    <a:pt x="49" y="27"/>
                    <a:pt x="49" y="2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6"/>
                    <a:pt x="43" y="29"/>
                    <a:pt x="38" y="29"/>
                  </a:cubicBezTo>
                  <a:moveTo>
                    <a:pt x="59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7"/>
                    <a:pt x="60" y="32"/>
                    <a:pt x="66" y="32"/>
                  </a:cubicBezTo>
                  <a:cubicBezTo>
                    <a:pt x="73" y="32"/>
                    <a:pt x="76" y="28"/>
                    <a:pt x="77" y="24"/>
                  </a:cubicBezTo>
                  <a:cubicBezTo>
                    <a:pt x="78" y="18"/>
                    <a:pt x="74" y="15"/>
                    <a:pt x="69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0" y="12"/>
                    <a:pt x="60" y="10"/>
                    <a:pt x="60" y="8"/>
                  </a:cubicBezTo>
                  <a:cubicBezTo>
                    <a:pt x="60" y="5"/>
                    <a:pt x="63" y="3"/>
                    <a:pt x="66" y="3"/>
                  </a:cubicBezTo>
                  <a:cubicBezTo>
                    <a:pt x="70" y="3"/>
                    <a:pt x="73" y="5"/>
                    <a:pt x="73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2" y="0"/>
                    <a:pt x="66" y="0"/>
                  </a:cubicBezTo>
                  <a:cubicBezTo>
                    <a:pt x="61" y="0"/>
                    <a:pt x="57" y="3"/>
                    <a:pt x="57" y="8"/>
                  </a:cubicBezTo>
                  <a:cubicBezTo>
                    <a:pt x="57" y="11"/>
                    <a:pt x="58" y="15"/>
                    <a:pt x="64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1" y="18"/>
                    <a:pt x="74" y="20"/>
                    <a:pt x="74" y="24"/>
                  </a:cubicBezTo>
                  <a:cubicBezTo>
                    <a:pt x="73" y="26"/>
                    <a:pt x="71" y="29"/>
                    <a:pt x="66" y="29"/>
                  </a:cubicBezTo>
                  <a:cubicBezTo>
                    <a:pt x="62" y="29"/>
                    <a:pt x="59" y="25"/>
                    <a:pt x="59" y="22"/>
                  </a:cubicBezTo>
                  <a:moveTo>
                    <a:pt x="8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7" y="31"/>
                    <a:pt x="87" y="31"/>
                    <a:pt x="87" y="31"/>
                  </a:cubicBezTo>
                  <a:lnTo>
                    <a:pt x="87" y="0"/>
                  </a:lnTo>
                  <a:close/>
                  <a:moveTo>
                    <a:pt x="118" y="31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18" y="31"/>
                  </a:lnTo>
                  <a:close/>
                  <a:moveTo>
                    <a:pt x="127" y="0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127" y="0"/>
                  </a:lnTo>
                  <a:close/>
                  <a:moveTo>
                    <a:pt x="153" y="22"/>
                  </a:moveTo>
                  <a:cubicBezTo>
                    <a:pt x="150" y="22"/>
                    <a:pt x="150" y="22"/>
                    <a:pt x="150" y="22"/>
                  </a:cubicBezTo>
                  <a:cubicBezTo>
                    <a:pt x="150" y="27"/>
                    <a:pt x="154" y="32"/>
                    <a:pt x="160" y="32"/>
                  </a:cubicBezTo>
                  <a:cubicBezTo>
                    <a:pt x="166" y="32"/>
                    <a:pt x="169" y="28"/>
                    <a:pt x="170" y="24"/>
                  </a:cubicBezTo>
                  <a:cubicBezTo>
                    <a:pt x="171" y="18"/>
                    <a:pt x="167" y="15"/>
                    <a:pt x="162" y="14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3" y="12"/>
                    <a:pt x="153" y="10"/>
                    <a:pt x="153" y="8"/>
                  </a:cubicBezTo>
                  <a:cubicBezTo>
                    <a:pt x="153" y="5"/>
                    <a:pt x="156" y="3"/>
                    <a:pt x="160" y="3"/>
                  </a:cubicBezTo>
                  <a:cubicBezTo>
                    <a:pt x="163" y="3"/>
                    <a:pt x="166" y="5"/>
                    <a:pt x="166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3"/>
                    <a:pt x="165" y="0"/>
                    <a:pt x="160" y="0"/>
                  </a:cubicBezTo>
                  <a:cubicBezTo>
                    <a:pt x="155" y="0"/>
                    <a:pt x="150" y="3"/>
                    <a:pt x="150" y="8"/>
                  </a:cubicBezTo>
                  <a:cubicBezTo>
                    <a:pt x="150" y="11"/>
                    <a:pt x="151" y="15"/>
                    <a:pt x="157" y="16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5" y="18"/>
                    <a:pt x="168" y="20"/>
                    <a:pt x="167" y="24"/>
                  </a:cubicBezTo>
                  <a:cubicBezTo>
                    <a:pt x="167" y="26"/>
                    <a:pt x="164" y="29"/>
                    <a:pt x="160" y="29"/>
                  </a:cubicBezTo>
                  <a:cubicBezTo>
                    <a:pt x="155" y="29"/>
                    <a:pt x="153" y="25"/>
                    <a:pt x="153" y="22"/>
                  </a:cubicBezTo>
                  <a:moveTo>
                    <a:pt x="178" y="22"/>
                  </a:moveTo>
                  <a:cubicBezTo>
                    <a:pt x="175" y="22"/>
                    <a:pt x="175" y="22"/>
                    <a:pt x="175" y="22"/>
                  </a:cubicBezTo>
                  <a:cubicBezTo>
                    <a:pt x="175" y="27"/>
                    <a:pt x="179" y="32"/>
                    <a:pt x="185" y="32"/>
                  </a:cubicBezTo>
                  <a:cubicBezTo>
                    <a:pt x="192" y="32"/>
                    <a:pt x="195" y="28"/>
                    <a:pt x="196" y="24"/>
                  </a:cubicBezTo>
                  <a:cubicBezTo>
                    <a:pt x="197" y="18"/>
                    <a:pt x="192" y="15"/>
                    <a:pt x="188" y="14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79" y="12"/>
                    <a:pt x="179" y="10"/>
                    <a:pt x="179" y="8"/>
                  </a:cubicBezTo>
                  <a:cubicBezTo>
                    <a:pt x="179" y="5"/>
                    <a:pt x="182" y="3"/>
                    <a:pt x="185" y="3"/>
                  </a:cubicBezTo>
                  <a:cubicBezTo>
                    <a:pt x="189" y="3"/>
                    <a:pt x="192" y="5"/>
                    <a:pt x="192" y="9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95" y="3"/>
                    <a:pt x="191" y="0"/>
                    <a:pt x="185" y="0"/>
                  </a:cubicBezTo>
                  <a:cubicBezTo>
                    <a:pt x="180" y="0"/>
                    <a:pt x="176" y="3"/>
                    <a:pt x="176" y="8"/>
                  </a:cubicBezTo>
                  <a:cubicBezTo>
                    <a:pt x="176" y="11"/>
                    <a:pt x="176" y="15"/>
                    <a:pt x="183" y="16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90" y="18"/>
                    <a:pt x="193" y="20"/>
                    <a:pt x="193" y="24"/>
                  </a:cubicBezTo>
                  <a:cubicBezTo>
                    <a:pt x="192" y="26"/>
                    <a:pt x="190" y="29"/>
                    <a:pt x="185" y="29"/>
                  </a:cubicBezTo>
                  <a:cubicBezTo>
                    <a:pt x="181" y="29"/>
                    <a:pt x="178" y="25"/>
                    <a:pt x="178" y="22"/>
                  </a:cubicBezTo>
                  <a:moveTo>
                    <a:pt x="216" y="22"/>
                  </a:moveTo>
                  <a:cubicBezTo>
                    <a:pt x="213" y="22"/>
                    <a:pt x="213" y="22"/>
                    <a:pt x="213" y="22"/>
                  </a:cubicBezTo>
                  <a:cubicBezTo>
                    <a:pt x="213" y="27"/>
                    <a:pt x="217" y="32"/>
                    <a:pt x="223" y="32"/>
                  </a:cubicBezTo>
                  <a:cubicBezTo>
                    <a:pt x="229" y="32"/>
                    <a:pt x="233" y="28"/>
                    <a:pt x="233" y="24"/>
                  </a:cubicBezTo>
                  <a:cubicBezTo>
                    <a:pt x="234" y="18"/>
                    <a:pt x="230" y="15"/>
                    <a:pt x="225" y="14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17" y="12"/>
                    <a:pt x="216" y="10"/>
                    <a:pt x="216" y="8"/>
                  </a:cubicBezTo>
                  <a:cubicBezTo>
                    <a:pt x="216" y="5"/>
                    <a:pt x="220" y="3"/>
                    <a:pt x="223" y="3"/>
                  </a:cubicBezTo>
                  <a:cubicBezTo>
                    <a:pt x="227" y="3"/>
                    <a:pt x="230" y="5"/>
                    <a:pt x="230" y="9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3" y="3"/>
                    <a:pt x="228" y="0"/>
                    <a:pt x="223" y="0"/>
                  </a:cubicBezTo>
                  <a:cubicBezTo>
                    <a:pt x="218" y="0"/>
                    <a:pt x="213" y="3"/>
                    <a:pt x="213" y="8"/>
                  </a:cubicBezTo>
                  <a:cubicBezTo>
                    <a:pt x="213" y="11"/>
                    <a:pt x="214" y="15"/>
                    <a:pt x="221" y="16"/>
                  </a:cubicBezTo>
                  <a:cubicBezTo>
                    <a:pt x="225" y="17"/>
                    <a:pt x="225" y="17"/>
                    <a:pt x="225" y="17"/>
                  </a:cubicBezTo>
                  <a:cubicBezTo>
                    <a:pt x="228" y="18"/>
                    <a:pt x="231" y="20"/>
                    <a:pt x="231" y="24"/>
                  </a:cubicBezTo>
                  <a:cubicBezTo>
                    <a:pt x="230" y="26"/>
                    <a:pt x="228" y="29"/>
                    <a:pt x="223" y="29"/>
                  </a:cubicBezTo>
                  <a:cubicBezTo>
                    <a:pt x="219" y="29"/>
                    <a:pt x="216" y="25"/>
                    <a:pt x="216" y="22"/>
                  </a:cubicBezTo>
                  <a:moveTo>
                    <a:pt x="262" y="25"/>
                  </a:moveTo>
                  <a:cubicBezTo>
                    <a:pt x="260" y="27"/>
                    <a:pt x="257" y="29"/>
                    <a:pt x="254" y="29"/>
                  </a:cubicBezTo>
                  <a:cubicBezTo>
                    <a:pt x="246" y="29"/>
                    <a:pt x="242" y="23"/>
                    <a:pt x="242" y="16"/>
                  </a:cubicBezTo>
                  <a:cubicBezTo>
                    <a:pt x="242" y="9"/>
                    <a:pt x="246" y="3"/>
                    <a:pt x="254" y="3"/>
                  </a:cubicBezTo>
                  <a:cubicBezTo>
                    <a:pt x="257" y="3"/>
                    <a:pt x="260" y="4"/>
                    <a:pt x="262" y="7"/>
                  </a:cubicBezTo>
                  <a:cubicBezTo>
                    <a:pt x="264" y="5"/>
                    <a:pt x="264" y="5"/>
                    <a:pt x="264" y="5"/>
                  </a:cubicBezTo>
                  <a:cubicBezTo>
                    <a:pt x="262" y="2"/>
                    <a:pt x="258" y="0"/>
                    <a:pt x="254" y="0"/>
                  </a:cubicBezTo>
                  <a:cubicBezTo>
                    <a:pt x="245" y="0"/>
                    <a:pt x="239" y="7"/>
                    <a:pt x="239" y="16"/>
                  </a:cubicBezTo>
                  <a:cubicBezTo>
                    <a:pt x="239" y="25"/>
                    <a:pt x="245" y="32"/>
                    <a:pt x="254" y="32"/>
                  </a:cubicBezTo>
                  <a:cubicBezTo>
                    <a:pt x="258" y="32"/>
                    <a:pt x="262" y="30"/>
                    <a:pt x="264" y="27"/>
                  </a:cubicBezTo>
                  <a:lnTo>
                    <a:pt x="262" y="25"/>
                  </a:lnTo>
                  <a:close/>
                  <a:moveTo>
                    <a:pt x="293" y="0"/>
                  </a:moveTo>
                  <a:cubicBezTo>
                    <a:pt x="290" y="0"/>
                    <a:pt x="290" y="0"/>
                    <a:pt x="290" y="0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31"/>
                    <a:pt x="271" y="31"/>
                    <a:pt x="271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90" y="17"/>
                    <a:pt x="290" y="17"/>
                    <a:pt x="290" y="17"/>
                  </a:cubicBezTo>
                  <a:cubicBezTo>
                    <a:pt x="290" y="31"/>
                    <a:pt x="290" y="31"/>
                    <a:pt x="290" y="31"/>
                  </a:cubicBezTo>
                  <a:cubicBezTo>
                    <a:pt x="293" y="31"/>
                    <a:pt x="293" y="31"/>
                    <a:pt x="293" y="31"/>
                  </a:cubicBezTo>
                  <a:lnTo>
                    <a:pt x="293" y="0"/>
                  </a:lnTo>
                  <a:close/>
                  <a:moveTo>
                    <a:pt x="301" y="16"/>
                  </a:moveTo>
                  <a:cubicBezTo>
                    <a:pt x="301" y="25"/>
                    <a:pt x="307" y="32"/>
                    <a:pt x="316" y="32"/>
                  </a:cubicBezTo>
                  <a:cubicBezTo>
                    <a:pt x="325" y="32"/>
                    <a:pt x="331" y="25"/>
                    <a:pt x="331" y="16"/>
                  </a:cubicBezTo>
                  <a:cubicBezTo>
                    <a:pt x="331" y="7"/>
                    <a:pt x="325" y="0"/>
                    <a:pt x="316" y="0"/>
                  </a:cubicBezTo>
                  <a:cubicBezTo>
                    <a:pt x="307" y="0"/>
                    <a:pt x="301" y="7"/>
                    <a:pt x="301" y="16"/>
                  </a:cubicBezTo>
                  <a:moveTo>
                    <a:pt x="303" y="16"/>
                  </a:moveTo>
                  <a:cubicBezTo>
                    <a:pt x="303" y="9"/>
                    <a:pt x="309" y="3"/>
                    <a:pt x="316" y="3"/>
                  </a:cubicBezTo>
                  <a:cubicBezTo>
                    <a:pt x="323" y="3"/>
                    <a:pt x="328" y="9"/>
                    <a:pt x="328" y="16"/>
                  </a:cubicBezTo>
                  <a:cubicBezTo>
                    <a:pt x="328" y="23"/>
                    <a:pt x="323" y="29"/>
                    <a:pt x="316" y="29"/>
                  </a:cubicBezTo>
                  <a:cubicBezTo>
                    <a:pt x="309" y="29"/>
                    <a:pt x="303" y="23"/>
                    <a:pt x="303" y="16"/>
                  </a:cubicBezTo>
                  <a:moveTo>
                    <a:pt x="336" y="16"/>
                  </a:moveTo>
                  <a:cubicBezTo>
                    <a:pt x="336" y="25"/>
                    <a:pt x="343" y="32"/>
                    <a:pt x="352" y="32"/>
                  </a:cubicBezTo>
                  <a:cubicBezTo>
                    <a:pt x="360" y="32"/>
                    <a:pt x="367" y="25"/>
                    <a:pt x="367" y="16"/>
                  </a:cubicBezTo>
                  <a:cubicBezTo>
                    <a:pt x="367" y="7"/>
                    <a:pt x="360" y="0"/>
                    <a:pt x="352" y="0"/>
                  </a:cubicBezTo>
                  <a:cubicBezTo>
                    <a:pt x="343" y="0"/>
                    <a:pt x="336" y="7"/>
                    <a:pt x="336" y="16"/>
                  </a:cubicBezTo>
                  <a:moveTo>
                    <a:pt x="339" y="16"/>
                  </a:moveTo>
                  <a:cubicBezTo>
                    <a:pt x="339" y="9"/>
                    <a:pt x="345" y="3"/>
                    <a:pt x="352" y="3"/>
                  </a:cubicBezTo>
                  <a:cubicBezTo>
                    <a:pt x="359" y="3"/>
                    <a:pt x="364" y="9"/>
                    <a:pt x="364" y="16"/>
                  </a:cubicBezTo>
                  <a:cubicBezTo>
                    <a:pt x="364" y="23"/>
                    <a:pt x="359" y="29"/>
                    <a:pt x="352" y="29"/>
                  </a:cubicBezTo>
                  <a:cubicBezTo>
                    <a:pt x="345" y="29"/>
                    <a:pt x="339" y="23"/>
                    <a:pt x="339" y="16"/>
                  </a:cubicBezTo>
                  <a:moveTo>
                    <a:pt x="374" y="0"/>
                  </a:moveTo>
                  <a:cubicBezTo>
                    <a:pt x="374" y="31"/>
                    <a:pt x="374" y="31"/>
                    <a:pt x="374" y="31"/>
                  </a:cubicBezTo>
                  <a:cubicBezTo>
                    <a:pt x="390" y="31"/>
                    <a:pt x="390" y="31"/>
                    <a:pt x="390" y="31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3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36" name="Rectangle 9"/>
            <p:cNvSpPr>
              <a:spLocks noChangeArrowheads="1"/>
            </p:cNvSpPr>
            <p:nvPr/>
          </p:nvSpPr>
          <p:spPr bwMode="auto">
            <a:xfrm>
              <a:off x="2562225" y="1581150"/>
              <a:ext cx="14288" cy="1095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4345553" y="3432803"/>
            <a:ext cx="452895" cy="56785"/>
          </a:xfrm>
          <a:prstGeom prst="rect">
            <a:avLst/>
          </a:prstGeom>
          <a:solidFill>
            <a:srgbClr val="1C385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b="1" i="0" dirty="0">
              <a:latin typeface="Gill Sans Semi-gras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685802" y="1682052"/>
            <a:ext cx="7772397" cy="1470025"/>
          </a:xfrm>
        </p:spPr>
        <p:txBody>
          <a:bodyPr lIns="0" tIns="0" rIns="0" bIns="0" anchor="b">
            <a:noAutofit/>
          </a:bodyPr>
          <a:lstStyle>
            <a:lvl1pPr algn="ctr">
              <a:defRPr sz="3600" b="0" i="0" baseline="0">
                <a:solidFill>
                  <a:srgbClr val="1C385B"/>
                </a:solidFill>
                <a:latin typeface="Gill Sans Normal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685801" y="3770315"/>
            <a:ext cx="7772398" cy="137369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3600" b="0" i="0">
                <a:solidFill>
                  <a:srgbClr val="1C385B"/>
                </a:solidFill>
                <a:latin typeface="Gill Sans Semi-gras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972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400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741" y="1217121"/>
            <a:ext cx="3909058" cy="62533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777741" y="2223032"/>
            <a:ext cx="3909058" cy="325438"/>
          </a:xfrm>
        </p:spPr>
        <p:txBody>
          <a:bodyPr/>
          <a:lstStyle>
            <a:lvl1pPr>
              <a:defRPr sz="1600" b="0" i="0">
                <a:latin typeface="Gill Sans Fin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77741" y="1851021"/>
            <a:ext cx="3909058" cy="325438"/>
          </a:xfrm>
        </p:spPr>
        <p:txBody>
          <a:bodyPr/>
          <a:lstStyle>
            <a:lvl1pPr>
              <a:defRPr sz="2400" b="0" i="0">
                <a:latin typeface="Gill Sans Fin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777741" y="2651761"/>
            <a:ext cx="3909058" cy="3117272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 hasCustomPrompt="1"/>
          </p:nvPr>
        </p:nvSpPr>
        <p:spPr>
          <a:xfrm>
            <a:off x="228599" y="238125"/>
            <a:ext cx="4104000" cy="6381750"/>
          </a:xfrm>
          <a:solidFill>
            <a:srgbClr val="B2B2B2"/>
          </a:solidFill>
        </p:spPr>
        <p:txBody>
          <a:bodyPr anchor="ctr"/>
          <a:lstStyle>
            <a:lvl1pPr algn="ctr">
              <a:defRPr sz="2800" b="1" i="0">
                <a:latin typeface="Gill Sans Semi-gras" charset="0"/>
              </a:defRPr>
            </a:lvl1pPr>
          </a:lstStyle>
          <a:p>
            <a:r>
              <a:rPr lang="fr-FR" dirty="0"/>
              <a:t>visuel</a:t>
            </a:r>
          </a:p>
        </p:txBody>
      </p:sp>
    </p:spTree>
    <p:extLst>
      <p:ext uri="{BB962C8B-B14F-4D97-AF65-F5344CB8AC3E}">
        <p14:creationId xmlns:p14="http://schemas.microsoft.com/office/powerpoint/2010/main" val="412197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741" y="1217121"/>
            <a:ext cx="3909058" cy="62533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777741" y="2223032"/>
            <a:ext cx="3909058" cy="325438"/>
          </a:xfrm>
        </p:spPr>
        <p:txBody>
          <a:bodyPr/>
          <a:lstStyle>
            <a:lvl1pPr>
              <a:defRPr sz="1600" b="0" i="0">
                <a:latin typeface="Gill Sans Fin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77741" y="1851021"/>
            <a:ext cx="3909058" cy="325438"/>
          </a:xfrm>
        </p:spPr>
        <p:txBody>
          <a:bodyPr/>
          <a:lstStyle>
            <a:lvl1pPr>
              <a:defRPr sz="2400" b="0" i="0">
                <a:latin typeface="Gill Sans Fin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777741" y="2651761"/>
            <a:ext cx="3909058" cy="3117272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6" hasCustomPrompt="1"/>
          </p:nvPr>
        </p:nvSpPr>
        <p:spPr>
          <a:xfrm>
            <a:off x="228599" y="238126"/>
            <a:ext cx="4104000" cy="3190875"/>
          </a:xfrm>
          <a:solidFill>
            <a:srgbClr val="B2B2B2"/>
          </a:solidFill>
        </p:spPr>
        <p:txBody>
          <a:bodyPr anchor="ctr"/>
          <a:lstStyle>
            <a:lvl1pPr algn="ctr">
              <a:defRPr sz="2800" b="1" i="0">
                <a:latin typeface="Gill Sans Semi-gras" charset="0"/>
              </a:defRPr>
            </a:lvl1pPr>
          </a:lstStyle>
          <a:p>
            <a:r>
              <a:rPr lang="fr-FR" dirty="0"/>
              <a:t>visuel</a:t>
            </a:r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7" hasCustomPrompt="1"/>
          </p:nvPr>
        </p:nvSpPr>
        <p:spPr>
          <a:xfrm>
            <a:off x="228599" y="3429000"/>
            <a:ext cx="4104000" cy="3190875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algn="ctr">
              <a:defRPr sz="2800" b="1" i="0">
                <a:latin typeface="Gill Sans Semi-gras" charset="0"/>
              </a:defRPr>
            </a:lvl1pPr>
          </a:lstStyle>
          <a:p>
            <a:r>
              <a:rPr lang="fr-FR" dirty="0"/>
              <a:t>visuel</a:t>
            </a:r>
          </a:p>
        </p:txBody>
      </p:sp>
    </p:spTree>
    <p:extLst>
      <p:ext uri="{BB962C8B-B14F-4D97-AF65-F5344CB8AC3E}">
        <p14:creationId xmlns:p14="http://schemas.microsoft.com/office/powerpoint/2010/main" val="126204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7741" y="1217121"/>
            <a:ext cx="3909058" cy="62533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777741" y="2223032"/>
            <a:ext cx="3909058" cy="325438"/>
          </a:xfrm>
        </p:spPr>
        <p:txBody>
          <a:bodyPr/>
          <a:lstStyle>
            <a:lvl1pPr>
              <a:defRPr sz="1600" b="0" i="0">
                <a:latin typeface="Gill Sans Fin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77741" y="1851021"/>
            <a:ext cx="3909058" cy="325438"/>
          </a:xfrm>
        </p:spPr>
        <p:txBody>
          <a:bodyPr/>
          <a:lstStyle>
            <a:lvl1pPr>
              <a:defRPr sz="2400" b="0" i="0">
                <a:latin typeface="Gill Sans Fin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777741" y="2651761"/>
            <a:ext cx="3909058" cy="3117272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7" hasCustomPrompt="1"/>
          </p:nvPr>
        </p:nvSpPr>
        <p:spPr>
          <a:xfrm>
            <a:off x="228599" y="238125"/>
            <a:ext cx="4104000" cy="6381750"/>
          </a:xfrm>
          <a:solidFill>
            <a:srgbClr val="B2B2B2"/>
          </a:solidFill>
        </p:spPr>
        <p:txBody>
          <a:bodyPr anchor="ctr"/>
          <a:lstStyle>
            <a:lvl1pPr algn="ctr">
              <a:defRPr sz="2800" b="1" i="0">
                <a:latin typeface="Gill Sans Semi-gras" charset="0"/>
              </a:defRPr>
            </a:lvl1pPr>
          </a:lstStyle>
          <a:p>
            <a:r>
              <a:rPr lang="fr-FR" dirty="0"/>
              <a:t>graphique</a:t>
            </a:r>
          </a:p>
        </p:txBody>
      </p:sp>
    </p:spTree>
    <p:extLst>
      <p:ext uri="{BB962C8B-B14F-4D97-AF65-F5344CB8AC3E}">
        <p14:creationId xmlns:p14="http://schemas.microsoft.com/office/powerpoint/2010/main" val="56203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7702D-D24F-4C15-B25E-2F1CDBB4997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CH &amp; RJ &amp; LF/ 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9464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r>
              <a:rPr lang="en-US"/>
              <a:t>1-</a:t>
            </a:r>
            <a:fld id="{06CE2E2E-7C89-45A2-8D67-588D4D0D10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5337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F83A7-5325-47C9-95AD-CD9AB46B34D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737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888" y="333375"/>
            <a:ext cx="6408737" cy="503238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31913" y="1268413"/>
            <a:ext cx="3829050" cy="47529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5313363" y="1268413"/>
            <a:ext cx="3830637" cy="23002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5313363" y="3721100"/>
            <a:ext cx="3830637" cy="23002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76695-7A62-4A0E-AA75-97BE299E6D25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189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888" y="333375"/>
            <a:ext cx="6408737" cy="503238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331913" y="1268413"/>
            <a:ext cx="7812087" cy="4752975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7E3F5B-1D06-4B46-B33B-2B7611EEB35B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2562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58888" y="333375"/>
            <a:ext cx="6408737" cy="503238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31913" y="1268413"/>
            <a:ext cx="3829050" cy="47529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313363" y="1268413"/>
            <a:ext cx="3830637" cy="47529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AEA24-AF57-4F3F-B651-5DE9ECE75784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95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9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" y="0"/>
            <a:ext cx="9141420" cy="6858000"/>
          </a:xfrm>
          <a:prstGeom prst="rect">
            <a:avLst/>
          </a:prstGeom>
        </p:spPr>
      </p:pic>
      <p:sp>
        <p:nvSpPr>
          <p:cNvPr id="17" name="Rectangle 16"/>
          <p:cNvSpPr/>
          <p:nvPr userDrawn="1"/>
        </p:nvSpPr>
        <p:spPr>
          <a:xfrm>
            <a:off x="228600" y="238125"/>
            <a:ext cx="8686800" cy="638175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i="0" dirty="0">
              <a:latin typeface="Gill Sans Semi-gras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63781"/>
            <a:ext cx="8229600" cy="62533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2585258"/>
            <a:ext cx="8229599" cy="28360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fr-FR" dirty="0"/>
          </a:p>
        </p:txBody>
      </p:sp>
      <p:sp>
        <p:nvSpPr>
          <p:cNvPr id="11" name="TextBox 10"/>
          <p:cNvSpPr txBox="1"/>
          <p:nvPr/>
        </p:nvSpPr>
        <p:spPr>
          <a:xfrm>
            <a:off x="8607679" y="6287233"/>
            <a:ext cx="17472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fld id="{6A895693-0027-4F28-9367-92E39A51F51C}" type="slidenum">
              <a:rPr lang="fr-FR" sz="1000" b="1" i="0" smtClean="0">
                <a:solidFill>
                  <a:srgbClr val="1C385B"/>
                </a:solidFill>
                <a:latin typeface="Gill Sans Semi-gras" charset="0"/>
              </a:rPr>
              <a:pPr/>
              <a:t>‹#›</a:t>
            </a:fld>
            <a:endParaRPr lang="fr-FR" sz="900" b="1" i="0" dirty="0">
              <a:solidFill>
                <a:srgbClr val="1C385B"/>
              </a:solidFill>
              <a:latin typeface="Gill Sans Semi-gras" charset="0"/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452438" y="6069474"/>
            <a:ext cx="866776" cy="333709"/>
            <a:chOff x="800100" y="1576388"/>
            <a:chExt cx="2857501" cy="1100138"/>
          </a:xfrm>
          <a:solidFill>
            <a:srgbClr val="1C385B"/>
          </a:solidFill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800100" y="1581150"/>
              <a:ext cx="1493838" cy="484188"/>
            </a:xfrm>
            <a:custGeom>
              <a:avLst/>
              <a:gdLst>
                <a:gd name="T0" fmla="*/ 80 w 397"/>
                <a:gd name="T1" fmla="*/ 110 h 128"/>
                <a:gd name="T2" fmla="*/ 19 w 397"/>
                <a:gd name="T3" fmla="*/ 110 h 128"/>
                <a:gd name="T4" fmla="*/ 19 w 397"/>
                <a:gd name="T5" fmla="*/ 72 h 128"/>
                <a:gd name="T6" fmla="*/ 71 w 397"/>
                <a:gd name="T7" fmla="*/ 72 h 128"/>
                <a:gd name="T8" fmla="*/ 71 w 397"/>
                <a:gd name="T9" fmla="*/ 55 h 128"/>
                <a:gd name="T10" fmla="*/ 19 w 397"/>
                <a:gd name="T11" fmla="*/ 55 h 128"/>
                <a:gd name="T12" fmla="*/ 19 w 397"/>
                <a:gd name="T13" fmla="*/ 18 h 128"/>
                <a:gd name="T14" fmla="*/ 80 w 397"/>
                <a:gd name="T15" fmla="*/ 18 h 128"/>
                <a:gd name="T16" fmla="*/ 80 w 397"/>
                <a:gd name="T17" fmla="*/ 1 h 128"/>
                <a:gd name="T18" fmla="*/ 0 w 397"/>
                <a:gd name="T19" fmla="*/ 1 h 128"/>
                <a:gd name="T20" fmla="*/ 0 w 397"/>
                <a:gd name="T21" fmla="*/ 127 h 128"/>
                <a:gd name="T22" fmla="*/ 80 w 397"/>
                <a:gd name="T23" fmla="*/ 127 h 128"/>
                <a:gd name="T24" fmla="*/ 80 w 397"/>
                <a:gd name="T25" fmla="*/ 110 h 128"/>
                <a:gd name="T26" fmla="*/ 288 w 397"/>
                <a:gd name="T27" fmla="*/ 89 h 128"/>
                <a:gd name="T28" fmla="*/ 269 w 397"/>
                <a:gd name="T29" fmla="*/ 89 h 128"/>
                <a:gd name="T30" fmla="*/ 243 w 397"/>
                <a:gd name="T31" fmla="*/ 111 h 128"/>
                <a:gd name="T32" fmla="*/ 225 w 397"/>
                <a:gd name="T33" fmla="*/ 103 h 128"/>
                <a:gd name="T34" fmla="*/ 217 w 397"/>
                <a:gd name="T35" fmla="*/ 64 h 128"/>
                <a:gd name="T36" fmla="*/ 225 w 397"/>
                <a:gd name="T37" fmla="*/ 25 h 128"/>
                <a:gd name="T38" fmla="*/ 243 w 397"/>
                <a:gd name="T39" fmla="*/ 17 h 128"/>
                <a:gd name="T40" fmla="*/ 268 w 397"/>
                <a:gd name="T41" fmla="*/ 39 h 128"/>
                <a:gd name="T42" fmla="*/ 288 w 397"/>
                <a:gd name="T43" fmla="*/ 39 h 128"/>
                <a:gd name="T44" fmla="*/ 243 w 397"/>
                <a:gd name="T45" fmla="*/ 0 h 128"/>
                <a:gd name="T46" fmla="*/ 210 w 397"/>
                <a:gd name="T47" fmla="*/ 13 h 128"/>
                <a:gd name="T48" fmla="*/ 198 w 397"/>
                <a:gd name="T49" fmla="*/ 64 h 128"/>
                <a:gd name="T50" fmla="*/ 210 w 397"/>
                <a:gd name="T51" fmla="*/ 115 h 128"/>
                <a:gd name="T52" fmla="*/ 243 w 397"/>
                <a:gd name="T53" fmla="*/ 128 h 128"/>
                <a:gd name="T54" fmla="*/ 288 w 397"/>
                <a:gd name="T55" fmla="*/ 89 h 128"/>
                <a:gd name="T56" fmla="*/ 357 w 397"/>
                <a:gd name="T57" fmla="*/ 1 h 128"/>
                <a:gd name="T58" fmla="*/ 310 w 397"/>
                <a:gd name="T59" fmla="*/ 1 h 128"/>
                <a:gd name="T60" fmla="*/ 310 w 397"/>
                <a:gd name="T61" fmla="*/ 127 h 128"/>
                <a:gd name="T62" fmla="*/ 329 w 397"/>
                <a:gd name="T63" fmla="*/ 127 h 128"/>
                <a:gd name="T64" fmla="*/ 329 w 397"/>
                <a:gd name="T65" fmla="*/ 78 h 128"/>
                <a:gd name="T66" fmla="*/ 357 w 397"/>
                <a:gd name="T67" fmla="*/ 78 h 128"/>
                <a:gd name="T68" fmla="*/ 397 w 397"/>
                <a:gd name="T69" fmla="*/ 39 h 128"/>
                <a:gd name="T70" fmla="*/ 357 w 397"/>
                <a:gd name="T71" fmla="*/ 1 h 128"/>
                <a:gd name="T72" fmla="*/ 356 w 397"/>
                <a:gd name="T73" fmla="*/ 60 h 128"/>
                <a:gd name="T74" fmla="*/ 329 w 397"/>
                <a:gd name="T75" fmla="*/ 60 h 128"/>
                <a:gd name="T76" fmla="*/ 329 w 397"/>
                <a:gd name="T77" fmla="*/ 18 h 128"/>
                <a:gd name="T78" fmla="*/ 356 w 397"/>
                <a:gd name="T79" fmla="*/ 18 h 128"/>
                <a:gd name="T80" fmla="*/ 378 w 397"/>
                <a:gd name="T81" fmla="*/ 39 h 128"/>
                <a:gd name="T82" fmla="*/ 356 w 397"/>
                <a:gd name="T83" fmla="*/ 60 h 128"/>
                <a:gd name="T84" fmla="*/ 170 w 397"/>
                <a:gd name="T85" fmla="*/ 65 h 128"/>
                <a:gd name="T86" fmla="*/ 147 w 397"/>
                <a:gd name="T87" fmla="*/ 56 h 128"/>
                <a:gd name="T88" fmla="*/ 133 w 397"/>
                <a:gd name="T89" fmla="*/ 54 h 128"/>
                <a:gd name="T90" fmla="*/ 119 w 397"/>
                <a:gd name="T91" fmla="*/ 48 h 128"/>
                <a:gd name="T92" fmla="*/ 114 w 397"/>
                <a:gd name="T93" fmla="*/ 36 h 128"/>
                <a:gd name="T94" fmla="*/ 137 w 397"/>
                <a:gd name="T95" fmla="*/ 16 h 128"/>
                <a:gd name="T96" fmla="*/ 164 w 397"/>
                <a:gd name="T97" fmla="*/ 26 h 128"/>
                <a:gd name="T98" fmla="*/ 176 w 397"/>
                <a:gd name="T99" fmla="*/ 14 h 128"/>
                <a:gd name="T100" fmla="*/ 137 w 397"/>
                <a:gd name="T101" fmla="*/ 0 h 128"/>
                <a:gd name="T102" fmla="*/ 95 w 397"/>
                <a:gd name="T103" fmla="*/ 37 h 128"/>
                <a:gd name="T104" fmla="*/ 105 w 397"/>
                <a:gd name="T105" fmla="*/ 61 h 128"/>
                <a:gd name="T106" fmla="*/ 128 w 397"/>
                <a:gd name="T107" fmla="*/ 71 h 128"/>
                <a:gd name="T108" fmla="*/ 143 w 397"/>
                <a:gd name="T109" fmla="*/ 73 h 128"/>
                <a:gd name="T110" fmla="*/ 157 w 397"/>
                <a:gd name="T111" fmla="*/ 79 h 128"/>
                <a:gd name="T112" fmla="*/ 162 w 397"/>
                <a:gd name="T113" fmla="*/ 92 h 128"/>
                <a:gd name="T114" fmla="*/ 136 w 397"/>
                <a:gd name="T115" fmla="*/ 111 h 128"/>
                <a:gd name="T116" fmla="*/ 104 w 397"/>
                <a:gd name="T117" fmla="*/ 99 h 128"/>
                <a:gd name="T118" fmla="*/ 91 w 397"/>
                <a:gd name="T119" fmla="*/ 112 h 128"/>
                <a:gd name="T120" fmla="*/ 136 w 397"/>
                <a:gd name="T121" fmla="*/ 128 h 128"/>
                <a:gd name="T122" fmla="*/ 181 w 397"/>
                <a:gd name="T123" fmla="*/ 91 h 128"/>
                <a:gd name="T124" fmla="*/ 170 w 397"/>
                <a:gd name="T125" fmla="*/ 6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7" h="128">
                  <a:moveTo>
                    <a:pt x="80" y="110"/>
                  </a:moveTo>
                  <a:cubicBezTo>
                    <a:pt x="19" y="110"/>
                    <a:pt x="19" y="110"/>
                    <a:pt x="19" y="110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80" y="127"/>
                    <a:pt x="80" y="127"/>
                    <a:pt x="80" y="127"/>
                  </a:cubicBezTo>
                  <a:lnTo>
                    <a:pt x="80" y="110"/>
                  </a:lnTo>
                  <a:close/>
                  <a:moveTo>
                    <a:pt x="288" y="89"/>
                  </a:moveTo>
                  <a:cubicBezTo>
                    <a:pt x="269" y="89"/>
                    <a:pt x="269" y="89"/>
                    <a:pt x="269" y="89"/>
                  </a:cubicBezTo>
                  <a:cubicBezTo>
                    <a:pt x="266" y="102"/>
                    <a:pt x="257" y="111"/>
                    <a:pt x="243" y="111"/>
                  </a:cubicBezTo>
                  <a:cubicBezTo>
                    <a:pt x="236" y="111"/>
                    <a:pt x="229" y="108"/>
                    <a:pt x="225" y="103"/>
                  </a:cubicBezTo>
                  <a:cubicBezTo>
                    <a:pt x="218" y="97"/>
                    <a:pt x="217" y="89"/>
                    <a:pt x="217" y="64"/>
                  </a:cubicBezTo>
                  <a:cubicBezTo>
                    <a:pt x="217" y="39"/>
                    <a:pt x="218" y="31"/>
                    <a:pt x="225" y="25"/>
                  </a:cubicBezTo>
                  <a:cubicBezTo>
                    <a:pt x="229" y="20"/>
                    <a:pt x="236" y="17"/>
                    <a:pt x="243" y="17"/>
                  </a:cubicBezTo>
                  <a:cubicBezTo>
                    <a:pt x="257" y="17"/>
                    <a:pt x="265" y="26"/>
                    <a:pt x="26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3" y="13"/>
                    <a:pt x="266" y="0"/>
                    <a:pt x="243" y="0"/>
                  </a:cubicBezTo>
                  <a:cubicBezTo>
                    <a:pt x="230" y="0"/>
                    <a:pt x="219" y="4"/>
                    <a:pt x="210" y="13"/>
                  </a:cubicBezTo>
                  <a:cubicBezTo>
                    <a:pt x="198" y="26"/>
                    <a:pt x="198" y="40"/>
                    <a:pt x="198" y="64"/>
                  </a:cubicBezTo>
                  <a:cubicBezTo>
                    <a:pt x="198" y="88"/>
                    <a:pt x="198" y="102"/>
                    <a:pt x="210" y="115"/>
                  </a:cubicBezTo>
                  <a:cubicBezTo>
                    <a:pt x="219" y="124"/>
                    <a:pt x="230" y="128"/>
                    <a:pt x="243" y="128"/>
                  </a:cubicBezTo>
                  <a:cubicBezTo>
                    <a:pt x="266" y="128"/>
                    <a:pt x="284" y="115"/>
                    <a:pt x="288" y="89"/>
                  </a:cubicBezTo>
                  <a:moveTo>
                    <a:pt x="357" y="1"/>
                  </a:moveTo>
                  <a:cubicBezTo>
                    <a:pt x="310" y="1"/>
                    <a:pt x="310" y="1"/>
                    <a:pt x="310" y="1"/>
                  </a:cubicBezTo>
                  <a:cubicBezTo>
                    <a:pt x="310" y="127"/>
                    <a:pt x="310" y="127"/>
                    <a:pt x="310" y="127"/>
                  </a:cubicBezTo>
                  <a:cubicBezTo>
                    <a:pt x="329" y="127"/>
                    <a:pt x="329" y="127"/>
                    <a:pt x="329" y="127"/>
                  </a:cubicBezTo>
                  <a:cubicBezTo>
                    <a:pt x="329" y="78"/>
                    <a:pt x="329" y="78"/>
                    <a:pt x="329" y="78"/>
                  </a:cubicBezTo>
                  <a:cubicBezTo>
                    <a:pt x="357" y="78"/>
                    <a:pt x="357" y="78"/>
                    <a:pt x="357" y="78"/>
                  </a:cubicBezTo>
                  <a:cubicBezTo>
                    <a:pt x="382" y="78"/>
                    <a:pt x="397" y="61"/>
                    <a:pt x="397" y="39"/>
                  </a:cubicBezTo>
                  <a:cubicBezTo>
                    <a:pt x="397" y="17"/>
                    <a:pt x="382" y="1"/>
                    <a:pt x="357" y="1"/>
                  </a:cubicBezTo>
                  <a:moveTo>
                    <a:pt x="356" y="60"/>
                  </a:moveTo>
                  <a:cubicBezTo>
                    <a:pt x="329" y="60"/>
                    <a:pt x="329" y="60"/>
                    <a:pt x="329" y="60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56" y="18"/>
                    <a:pt x="356" y="18"/>
                    <a:pt x="356" y="18"/>
                  </a:cubicBezTo>
                  <a:cubicBezTo>
                    <a:pt x="369" y="18"/>
                    <a:pt x="378" y="26"/>
                    <a:pt x="378" y="39"/>
                  </a:cubicBezTo>
                  <a:cubicBezTo>
                    <a:pt x="378" y="52"/>
                    <a:pt x="369" y="60"/>
                    <a:pt x="356" y="60"/>
                  </a:cubicBezTo>
                  <a:moveTo>
                    <a:pt x="170" y="65"/>
                  </a:moveTo>
                  <a:cubicBezTo>
                    <a:pt x="165" y="60"/>
                    <a:pt x="159" y="58"/>
                    <a:pt x="147" y="56"/>
                  </a:cubicBezTo>
                  <a:cubicBezTo>
                    <a:pt x="133" y="54"/>
                    <a:pt x="133" y="54"/>
                    <a:pt x="133" y="54"/>
                  </a:cubicBezTo>
                  <a:cubicBezTo>
                    <a:pt x="127" y="53"/>
                    <a:pt x="122" y="51"/>
                    <a:pt x="119" y="48"/>
                  </a:cubicBezTo>
                  <a:cubicBezTo>
                    <a:pt x="115" y="45"/>
                    <a:pt x="114" y="41"/>
                    <a:pt x="114" y="36"/>
                  </a:cubicBezTo>
                  <a:cubicBezTo>
                    <a:pt x="114" y="25"/>
                    <a:pt x="122" y="16"/>
                    <a:pt x="137" y="16"/>
                  </a:cubicBezTo>
                  <a:cubicBezTo>
                    <a:pt x="147" y="16"/>
                    <a:pt x="156" y="19"/>
                    <a:pt x="164" y="26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65" y="4"/>
                    <a:pt x="154" y="0"/>
                    <a:pt x="137" y="0"/>
                  </a:cubicBezTo>
                  <a:cubicBezTo>
                    <a:pt x="111" y="0"/>
                    <a:pt x="95" y="15"/>
                    <a:pt x="95" y="37"/>
                  </a:cubicBezTo>
                  <a:cubicBezTo>
                    <a:pt x="95" y="47"/>
                    <a:pt x="98" y="55"/>
                    <a:pt x="105" y="61"/>
                  </a:cubicBezTo>
                  <a:cubicBezTo>
                    <a:pt x="110" y="66"/>
                    <a:pt x="118" y="70"/>
                    <a:pt x="128" y="71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50" y="74"/>
                    <a:pt x="154" y="76"/>
                    <a:pt x="157" y="79"/>
                  </a:cubicBezTo>
                  <a:cubicBezTo>
                    <a:pt x="160" y="82"/>
                    <a:pt x="162" y="86"/>
                    <a:pt x="162" y="92"/>
                  </a:cubicBezTo>
                  <a:cubicBezTo>
                    <a:pt x="162" y="104"/>
                    <a:pt x="152" y="111"/>
                    <a:pt x="136" y="111"/>
                  </a:cubicBezTo>
                  <a:cubicBezTo>
                    <a:pt x="123" y="111"/>
                    <a:pt x="113" y="108"/>
                    <a:pt x="104" y="99"/>
                  </a:cubicBezTo>
                  <a:cubicBezTo>
                    <a:pt x="91" y="112"/>
                    <a:pt x="91" y="112"/>
                    <a:pt x="91" y="112"/>
                  </a:cubicBezTo>
                  <a:cubicBezTo>
                    <a:pt x="103" y="124"/>
                    <a:pt x="117" y="128"/>
                    <a:pt x="136" y="128"/>
                  </a:cubicBezTo>
                  <a:cubicBezTo>
                    <a:pt x="162" y="128"/>
                    <a:pt x="181" y="115"/>
                    <a:pt x="181" y="91"/>
                  </a:cubicBezTo>
                  <a:cubicBezTo>
                    <a:pt x="181" y="80"/>
                    <a:pt x="177" y="71"/>
                    <a:pt x="170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795588" y="1576388"/>
              <a:ext cx="862013" cy="1100138"/>
            </a:xfrm>
            <a:custGeom>
              <a:avLst/>
              <a:gdLst>
                <a:gd name="T0" fmla="*/ 212 w 229"/>
                <a:gd name="T1" fmla="*/ 39 h 290"/>
                <a:gd name="T2" fmla="*/ 228 w 229"/>
                <a:gd name="T3" fmla="*/ 21 h 290"/>
                <a:gd name="T4" fmla="*/ 228 w 229"/>
                <a:gd name="T5" fmla="*/ 19 h 290"/>
                <a:gd name="T6" fmla="*/ 226 w 229"/>
                <a:gd name="T7" fmla="*/ 18 h 290"/>
                <a:gd name="T8" fmla="*/ 216 w 229"/>
                <a:gd name="T9" fmla="*/ 30 h 290"/>
                <a:gd name="T10" fmla="*/ 128 w 229"/>
                <a:gd name="T11" fmla="*/ 121 h 290"/>
                <a:gd name="T12" fmla="*/ 74 w 229"/>
                <a:gd name="T13" fmla="*/ 35 h 290"/>
                <a:gd name="T14" fmla="*/ 46 w 229"/>
                <a:gd name="T15" fmla="*/ 1 h 290"/>
                <a:gd name="T16" fmla="*/ 48 w 229"/>
                <a:gd name="T17" fmla="*/ 7 h 290"/>
                <a:gd name="T18" fmla="*/ 74 w 229"/>
                <a:gd name="T19" fmla="*/ 59 h 290"/>
                <a:gd name="T20" fmla="*/ 101 w 229"/>
                <a:gd name="T21" fmla="*/ 106 h 290"/>
                <a:gd name="T22" fmla="*/ 95 w 229"/>
                <a:gd name="T23" fmla="*/ 117 h 290"/>
                <a:gd name="T24" fmla="*/ 86 w 229"/>
                <a:gd name="T25" fmla="*/ 119 h 290"/>
                <a:gd name="T26" fmla="*/ 81 w 229"/>
                <a:gd name="T27" fmla="*/ 120 h 290"/>
                <a:gd name="T28" fmla="*/ 58 w 229"/>
                <a:gd name="T29" fmla="*/ 119 h 290"/>
                <a:gd name="T30" fmla="*/ 14 w 229"/>
                <a:gd name="T31" fmla="*/ 122 h 290"/>
                <a:gd name="T32" fmla="*/ 13 w 229"/>
                <a:gd name="T33" fmla="*/ 122 h 290"/>
                <a:gd name="T34" fmla="*/ 0 w 229"/>
                <a:gd name="T35" fmla="*/ 123 h 290"/>
                <a:gd name="T36" fmla="*/ 1 w 229"/>
                <a:gd name="T37" fmla="*/ 125 h 290"/>
                <a:gd name="T38" fmla="*/ 43 w 229"/>
                <a:gd name="T39" fmla="*/ 129 h 290"/>
                <a:gd name="T40" fmla="*/ 70 w 229"/>
                <a:gd name="T41" fmla="*/ 203 h 290"/>
                <a:gd name="T42" fmla="*/ 56 w 229"/>
                <a:gd name="T43" fmla="*/ 252 h 290"/>
                <a:gd name="T44" fmla="*/ 57 w 229"/>
                <a:gd name="T45" fmla="*/ 254 h 290"/>
                <a:gd name="T46" fmla="*/ 60 w 229"/>
                <a:gd name="T47" fmla="*/ 250 h 290"/>
                <a:gd name="T48" fmla="*/ 85 w 229"/>
                <a:gd name="T49" fmla="*/ 206 h 290"/>
                <a:gd name="T50" fmla="*/ 110 w 229"/>
                <a:gd name="T51" fmla="*/ 168 h 290"/>
                <a:gd name="T52" fmla="*/ 119 w 229"/>
                <a:gd name="T53" fmla="*/ 152 h 290"/>
                <a:gd name="T54" fmla="*/ 126 w 229"/>
                <a:gd name="T55" fmla="*/ 143 h 290"/>
                <a:gd name="T56" fmla="*/ 176 w 229"/>
                <a:gd name="T57" fmla="*/ 221 h 290"/>
                <a:gd name="T58" fmla="*/ 223 w 229"/>
                <a:gd name="T59" fmla="*/ 289 h 290"/>
                <a:gd name="T60" fmla="*/ 223 w 229"/>
                <a:gd name="T61" fmla="*/ 289 h 290"/>
                <a:gd name="T62" fmla="*/ 224 w 229"/>
                <a:gd name="T63" fmla="*/ 290 h 290"/>
                <a:gd name="T64" fmla="*/ 226 w 229"/>
                <a:gd name="T65" fmla="*/ 287 h 290"/>
                <a:gd name="T66" fmla="*/ 136 w 229"/>
                <a:gd name="T67" fmla="*/ 135 h 290"/>
                <a:gd name="T68" fmla="*/ 143 w 229"/>
                <a:gd name="T69" fmla="*/ 135 h 290"/>
                <a:gd name="T70" fmla="*/ 144 w 229"/>
                <a:gd name="T71" fmla="*/ 132 h 290"/>
                <a:gd name="T72" fmla="*/ 141 w 229"/>
                <a:gd name="T73" fmla="*/ 130 h 290"/>
                <a:gd name="T74" fmla="*/ 151 w 229"/>
                <a:gd name="T75" fmla="*/ 114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290">
                  <a:moveTo>
                    <a:pt x="182" y="76"/>
                  </a:moveTo>
                  <a:cubicBezTo>
                    <a:pt x="192" y="63"/>
                    <a:pt x="202" y="52"/>
                    <a:pt x="212" y="39"/>
                  </a:cubicBezTo>
                  <a:cubicBezTo>
                    <a:pt x="214" y="37"/>
                    <a:pt x="216" y="35"/>
                    <a:pt x="218" y="32"/>
                  </a:cubicBezTo>
                  <a:cubicBezTo>
                    <a:pt x="221" y="29"/>
                    <a:pt x="225" y="25"/>
                    <a:pt x="228" y="21"/>
                  </a:cubicBezTo>
                  <a:cubicBezTo>
                    <a:pt x="228" y="21"/>
                    <a:pt x="229" y="20"/>
                    <a:pt x="229" y="20"/>
                  </a:cubicBezTo>
                  <a:cubicBezTo>
                    <a:pt x="229" y="19"/>
                    <a:pt x="228" y="19"/>
                    <a:pt x="228" y="19"/>
                  </a:cubicBezTo>
                  <a:cubicBezTo>
                    <a:pt x="228" y="19"/>
                    <a:pt x="228" y="18"/>
                    <a:pt x="227" y="18"/>
                  </a:cubicBezTo>
                  <a:cubicBezTo>
                    <a:pt x="227" y="18"/>
                    <a:pt x="226" y="18"/>
                    <a:pt x="226" y="18"/>
                  </a:cubicBezTo>
                  <a:cubicBezTo>
                    <a:pt x="226" y="19"/>
                    <a:pt x="226" y="19"/>
                    <a:pt x="226" y="19"/>
                  </a:cubicBezTo>
                  <a:cubicBezTo>
                    <a:pt x="222" y="22"/>
                    <a:pt x="219" y="26"/>
                    <a:pt x="216" y="30"/>
                  </a:cubicBezTo>
                  <a:cubicBezTo>
                    <a:pt x="200" y="47"/>
                    <a:pt x="184" y="62"/>
                    <a:pt x="167" y="80"/>
                  </a:cubicBezTo>
                  <a:cubicBezTo>
                    <a:pt x="153" y="94"/>
                    <a:pt x="141" y="107"/>
                    <a:pt x="128" y="121"/>
                  </a:cubicBezTo>
                  <a:cubicBezTo>
                    <a:pt x="114" y="97"/>
                    <a:pt x="100" y="73"/>
                    <a:pt x="84" y="48"/>
                  </a:cubicBezTo>
                  <a:cubicBezTo>
                    <a:pt x="81" y="43"/>
                    <a:pt x="77" y="39"/>
                    <a:pt x="74" y="35"/>
                  </a:cubicBezTo>
                  <a:cubicBezTo>
                    <a:pt x="66" y="24"/>
                    <a:pt x="56" y="11"/>
                    <a:pt x="49" y="1"/>
                  </a:cubicBezTo>
                  <a:cubicBezTo>
                    <a:pt x="48" y="1"/>
                    <a:pt x="47" y="0"/>
                    <a:pt x="46" y="1"/>
                  </a:cubicBezTo>
                  <a:cubicBezTo>
                    <a:pt x="46" y="1"/>
                    <a:pt x="45" y="2"/>
                    <a:pt x="46" y="3"/>
                  </a:cubicBezTo>
                  <a:cubicBezTo>
                    <a:pt x="47" y="5"/>
                    <a:pt x="47" y="6"/>
                    <a:pt x="48" y="7"/>
                  </a:cubicBezTo>
                  <a:cubicBezTo>
                    <a:pt x="47" y="8"/>
                    <a:pt x="47" y="9"/>
                    <a:pt x="48" y="9"/>
                  </a:cubicBezTo>
                  <a:cubicBezTo>
                    <a:pt x="59" y="28"/>
                    <a:pt x="66" y="43"/>
                    <a:pt x="74" y="59"/>
                  </a:cubicBezTo>
                  <a:cubicBezTo>
                    <a:pt x="75" y="61"/>
                    <a:pt x="79" y="66"/>
                    <a:pt x="80" y="68"/>
                  </a:cubicBezTo>
                  <a:cubicBezTo>
                    <a:pt x="87" y="80"/>
                    <a:pt x="93" y="93"/>
                    <a:pt x="101" y="106"/>
                  </a:cubicBezTo>
                  <a:cubicBezTo>
                    <a:pt x="104" y="109"/>
                    <a:pt x="108" y="115"/>
                    <a:pt x="111" y="120"/>
                  </a:cubicBezTo>
                  <a:cubicBezTo>
                    <a:pt x="106" y="119"/>
                    <a:pt x="101" y="118"/>
                    <a:pt x="95" y="117"/>
                  </a:cubicBezTo>
                  <a:cubicBezTo>
                    <a:pt x="91" y="118"/>
                    <a:pt x="88" y="119"/>
                    <a:pt x="86" y="119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84" y="119"/>
                    <a:pt x="83" y="120"/>
                    <a:pt x="81" y="120"/>
                  </a:cubicBezTo>
                  <a:cubicBezTo>
                    <a:pt x="77" y="120"/>
                    <a:pt x="70" y="119"/>
                    <a:pt x="61" y="119"/>
                  </a:cubicBezTo>
                  <a:cubicBezTo>
                    <a:pt x="60" y="119"/>
                    <a:pt x="59" y="119"/>
                    <a:pt x="58" y="119"/>
                  </a:cubicBezTo>
                  <a:cubicBezTo>
                    <a:pt x="50" y="119"/>
                    <a:pt x="43" y="120"/>
                    <a:pt x="36" y="121"/>
                  </a:cubicBezTo>
                  <a:cubicBezTo>
                    <a:pt x="29" y="121"/>
                    <a:pt x="22" y="122"/>
                    <a:pt x="14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9" y="122"/>
                    <a:pt x="6" y="122"/>
                    <a:pt x="2" y="121"/>
                  </a:cubicBezTo>
                  <a:cubicBezTo>
                    <a:pt x="1" y="121"/>
                    <a:pt x="0" y="122"/>
                    <a:pt x="0" y="123"/>
                  </a:cubicBezTo>
                  <a:cubicBezTo>
                    <a:pt x="0" y="124"/>
                    <a:pt x="0" y="124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2" y="125"/>
                    <a:pt x="2" y="125"/>
                  </a:cubicBezTo>
                  <a:cubicBezTo>
                    <a:pt x="16" y="127"/>
                    <a:pt x="29" y="128"/>
                    <a:pt x="43" y="129"/>
                  </a:cubicBezTo>
                  <a:cubicBezTo>
                    <a:pt x="69" y="132"/>
                    <a:pt x="91" y="132"/>
                    <a:pt x="116" y="135"/>
                  </a:cubicBezTo>
                  <a:cubicBezTo>
                    <a:pt x="99" y="156"/>
                    <a:pt x="84" y="177"/>
                    <a:pt x="70" y="203"/>
                  </a:cubicBezTo>
                  <a:cubicBezTo>
                    <a:pt x="68" y="208"/>
                    <a:pt x="67" y="213"/>
                    <a:pt x="65" y="216"/>
                  </a:cubicBezTo>
                  <a:cubicBezTo>
                    <a:pt x="61" y="228"/>
                    <a:pt x="57" y="242"/>
                    <a:pt x="56" y="252"/>
                  </a:cubicBezTo>
                  <a:cubicBezTo>
                    <a:pt x="55" y="253"/>
                    <a:pt x="56" y="254"/>
                    <a:pt x="57" y="254"/>
                  </a:cubicBezTo>
                  <a:cubicBezTo>
                    <a:pt x="57" y="254"/>
                    <a:pt x="57" y="254"/>
                    <a:pt x="57" y="254"/>
                  </a:cubicBezTo>
                  <a:cubicBezTo>
                    <a:pt x="58" y="254"/>
                    <a:pt x="58" y="254"/>
                    <a:pt x="59" y="253"/>
                  </a:cubicBezTo>
                  <a:cubicBezTo>
                    <a:pt x="59" y="252"/>
                    <a:pt x="60" y="251"/>
                    <a:pt x="60" y="250"/>
                  </a:cubicBezTo>
                  <a:cubicBezTo>
                    <a:pt x="61" y="250"/>
                    <a:pt x="62" y="249"/>
                    <a:pt x="62" y="249"/>
                  </a:cubicBezTo>
                  <a:cubicBezTo>
                    <a:pt x="68" y="231"/>
                    <a:pt x="77" y="219"/>
                    <a:pt x="85" y="206"/>
                  </a:cubicBezTo>
                  <a:cubicBezTo>
                    <a:pt x="86" y="205"/>
                    <a:pt x="88" y="200"/>
                    <a:pt x="89" y="199"/>
                  </a:cubicBezTo>
                  <a:cubicBezTo>
                    <a:pt x="95" y="189"/>
                    <a:pt x="103" y="180"/>
                    <a:pt x="110" y="168"/>
                  </a:cubicBezTo>
                  <a:cubicBezTo>
                    <a:pt x="114" y="162"/>
                    <a:pt x="115" y="158"/>
                    <a:pt x="119" y="152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9" y="152"/>
                    <a:pt x="119" y="152"/>
                    <a:pt x="119" y="151"/>
                  </a:cubicBezTo>
                  <a:cubicBezTo>
                    <a:pt x="121" y="149"/>
                    <a:pt x="123" y="146"/>
                    <a:pt x="126" y="143"/>
                  </a:cubicBezTo>
                  <a:cubicBezTo>
                    <a:pt x="130" y="149"/>
                    <a:pt x="136" y="159"/>
                    <a:pt x="144" y="173"/>
                  </a:cubicBezTo>
                  <a:cubicBezTo>
                    <a:pt x="154" y="190"/>
                    <a:pt x="167" y="207"/>
                    <a:pt x="176" y="221"/>
                  </a:cubicBezTo>
                  <a:cubicBezTo>
                    <a:pt x="187" y="236"/>
                    <a:pt x="197" y="250"/>
                    <a:pt x="208" y="265"/>
                  </a:cubicBezTo>
                  <a:cubicBezTo>
                    <a:pt x="213" y="273"/>
                    <a:pt x="218" y="281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3" y="289"/>
                    <a:pt x="223" y="289"/>
                  </a:cubicBezTo>
                  <a:cubicBezTo>
                    <a:pt x="223" y="289"/>
                    <a:pt x="224" y="290"/>
                    <a:pt x="224" y="290"/>
                  </a:cubicBezTo>
                  <a:cubicBezTo>
                    <a:pt x="225" y="290"/>
                    <a:pt x="225" y="290"/>
                    <a:pt x="225" y="289"/>
                  </a:cubicBezTo>
                  <a:cubicBezTo>
                    <a:pt x="226" y="289"/>
                    <a:pt x="226" y="288"/>
                    <a:pt x="226" y="287"/>
                  </a:cubicBezTo>
                  <a:cubicBezTo>
                    <a:pt x="208" y="258"/>
                    <a:pt x="192" y="233"/>
                    <a:pt x="175" y="203"/>
                  </a:cubicBezTo>
                  <a:cubicBezTo>
                    <a:pt x="162" y="180"/>
                    <a:pt x="149" y="157"/>
                    <a:pt x="136" y="135"/>
                  </a:cubicBezTo>
                  <a:cubicBezTo>
                    <a:pt x="137" y="135"/>
                    <a:pt x="138" y="135"/>
                    <a:pt x="139" y="135"/>
                  </a:cubicBezTo>
                  <a:cubicBezTo>
                    <a:pt x="140" y="135"/>
                    <a:pt x="142" y="135"/>
                    <a:pt x="143" y="135"/>
                  </a:cubicBezTo>
                  <a:cubicBezTo>
                    <a:pt x="144" y="135"/>
                    <a:pt x="145" y="134"/>
                    <a:pt x="145" y="134"/>
                  </a:cubicBezTo>
                  <a:cubicBezTo>
                    <a:pt x="145" y="133"/>
                    <a:pt x="145" y="132"/>
                    <a:pt x="144" y="132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3" y="130"/>
                    <a:pt x="142" y="130"/>
                    <a:pt x="141" y="130"/>
                  </a:cubicBezTo>
                  <a:cubicBezTo>
                    <a:pt x="140" y="129"/>
                    <a:pt x="139" y="129"/>
                    <a:pt x="138" y="128"/>
                  </a:cubicBezTo>
                  <a:cubicBezTo>
                    <a:pt x="142" y="124"/>
                    <a:pt x="146" y="119"/>
                    <a:pt x="151" y="114"/>
                  </a:cubicBezTo>
                  <a:cubicBezTo>
                    <a:pt x="162" y="102"/>
                    <a:pt x="173" y="87"/>
                    <a:pt x="182" y="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800100" y="2171700"/>
              <a:ext cx="1493838" cy="273050"/>
            </a:xfrm>
            <a:custGeom>
              <a:avLst/>
              <a:gdLst>
                <a:gd name="T0" fmla="*/ 44 w 397"/>
                <a:gd name="T1" fmla="*/ 71 h 72"/>
                <a:gd name="T2" fmla="*/ 10 w 397"/>
                <a:gd name="T3" fmla="*/ 62 h 72"/>
                <a:gd name="T4" fmla="*/ 39 w 397"/>
                <a:gd name="T5" fmla="*/ 41 h 72"/>
                <a:gd name="T6" fmla="*/ 10 w 397"/>
                <a:gd name="T7" fmla="*/ 31 h 72"/>
                <a:gd name="T8" fmla="*/ 44 w 397"/>
                <a:gd name="T9" fmla="*/ 11 h 72"/>
                <a:gd name="T10" fmla="*/ 0 w 397"/>
                <a:gd name="T11" fmla="*/ 1 h 72"/>
                <a:gd name="T12" fmla="*/ 105 w 397"/>
                <a:gd name="T13" fmla="*/ 47 h 72"/>
                <a:gd name="T14" fmla="*/ 76 w 397"/>
                <a:gd name="T15" fmla="*/ 47 h 72"/>
                <a:gd name="T16" fmla="*/ 65 w 397"/>
                <a:gd name="T17" fmla="*/ 1 h 72"/>
                <a:gd name="T18" fmla="*/ 90 w 397"/>
                <a:gd name="T19" fmla="*/ 72 h 72"/>
                <a:gd name="T20" fmla="*/ 115 w 397"/>
                <a:gd name="T21" fmla="*/ 1 h 72"/>
                <a:gd name="T22" fmla="*/ 105 w 397"/>
                <a:gd name="T23" fmla="*/ 47 h 72"/>
                <a:gd name="T24" fmla="*/ 167 w 397"/>
                <a:gd name="T25" fmla="*/ 1 h 72"/>
                <a:gd name="T26" fmla="*/ 140 w 397"/>
                <a:gd name="T27" fmla="*/ 71 h 72"/>
                <a:gd name="T28" fmla="*/ 151 w 397"/>
                <a:gd name="T29" fmla="*/ 42 h 72"/>
                <a:gd name="T30" fmla="*/ 179 w 397"/>
                <a:gd name="T31" fmla="*/ 71 h 72"/>
                <a:gd name="T32" fmla="*/ 175 w 397"/>
                <a:gd name="T33" fmla="*/ 40 h 72"/>
                <a:gd name="T34" fmla="*/ 151 w 397"/>
                <a:gd name="T35" fmla="*/ 33 h 72"/>
                <a:gd name="T36" fmla="*/ 167 w 397"/>
                <a:gd name="T37" fmla="*/ 11 h 72"/>
                <a:gd name="T38" fmla="*/ 167 w 397"/>
                <a:gd name="T39" fmla="*/ 33 h 72"/>
                <a:gd name="T40" fmla="*/ 353 w 397"/>
                <a:gd name="T41" fmla="*/ 71 h 72"/>
                <a:gd name="T42" fmla="*/ 397 w 397"/>
                <a:gd name="T43" fmla="*/ 62 h 72"/>
                <a:gd name="T44" fmla="*/ 363 w 397"/>
                <a:gd name="T45" fmla="*/ 41 h 72"/>
                <a:gd name="T46" fmla="*/ 392 w 397"/>
                <a:gd name="T47" fmla="*/ 31 h 72"/>
                <a:gd name="T48" fmla="*/ 363 w 397"/>
                <a:gd name="T49" fmla="*/ 11 h 72"/>
                <a:gd name="T50" fmla="*/ 397 w 397"/>
                <a:gd name="T51" fmla="*/ 1 h 72"/>
                <a:gd name="T52" fmla="*/ 353 w 397"/>
                <a:gd name="T53" fmla="*/ 71 h 72"/>
                <a:gd name="T54" fmla="*/ 283 w 397"/>
                <a:gd name="T55" fmla="*/ 1 h 72"/>
                <a:gd name="T56" fmla="*/ 294 w 397"/>
                <a:gd name="T57" fmla="*/ 71 h 72"/>
                <a:gd name="T58" fmla="*/ 310 w 397"/>
                <a:gd name="T59" fmla="*/ 44 h 72"/>
                <a:gd name="T60" fmla="*/ 310 w 397"/>
                <a:gd name="T61" fmla="*/ 1 h 72"/>
                <a:gd name="T62" fmla="*/ 294 w 397"/>
                <a:gd name="T63" fmla="*/ 34 h 72"/>
                <a:gd name="T64" fmla="*/ 309 w 397"/>
                <a:gd name="T65" fmla="*/ 11 h 72"/>
                <a:gd name="T66" fmla="*/ 309 w 397"/>
                <a:gd name="T67" fmla="*/ 34 h 72"/>
                <a:gd name="T68" fmla="*/ 217 w 397"/>
                <a:gd name="T69" fmla="*/ 8 h 72"/>
                <a:gd name="T70" fmla="*/ 217 w 397"/>
                <a:gd name="T71" fmla="*/ 65 h 72"/>
                <a:gd name="T72" fmla="*/ 253 w 397"/>
                <a:gd name="T73" fmla="*/ 65 h 72"/>
                <a:gd name="T74" fmla="*/ 253 w 397"/>
                <a:gd name="T75" fmla="*/ 8 h 72"/>
                <a:gd name="T76" fmla="*/ 245 w 397"/>
                <a:gd name="T77" fmla="*/ 58 h 72"/>
                <a:gd name="T78" fmla="*/ 224 w 397"/>
                <a:gd name="T79" fmla="*/ 58 h 72"/>
                <a:gd name="T80" fmla="*/ 224 w 397"/>
                <a:gd name="T81" fmla="*/ 14 h 72"/>
                <a:gd name="T82" fmla="*/ 245 w 397"/>
                <a:gd name="T83" fmla="*/ 14 h 72"/>
                <a:gd name="T84" fmla="*/ 245 w 397"/>
                <a:gd name="T8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7" h="72">
                  <a:moveTo>
                    <a:pt x="0" y="71"/>
                  </a:moveTo>
                  <a:cubicBezTo>
                    <a:pt x="44" y="71"/>
                    <a:pt x="44" y="71"/>
                    <a:pt x="44" y="71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71"/>
                  </a:lnTo>
                  <a:close/>
                  <a:moveTo>
                    <a:pt x="105" y="47"/>
                  </a:moveTo>
                  <a:cubicBezTo>
                    <a:pt x="105" y="57"/>
                    <a:pt x="99" y="62"/>
                    <a:pt x="90" y="62"/>
                  </a:cubicBezTo>
                  <a:cubicBezTo>
                    <a:pt x="82" y="62"/>
                    <a:pt x="76" y="57"/>
                    <a:pt x="76" y="47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62"/>
                    <a:pt x="76" y="72"/>
                    <a:pt x="90" y="72"/>
                  </a:cubicBezTo>
                  <a:cubicBezTo>
                    <a:pt x="105" y="72"/>
                    <a:pt x="115" y="62"/>
                    <a:pt x="115" y="48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05" y="1"/>
                    <a:pt x="105" y="1"/>
                    <a:pt x="105" y="1"/>
                  </a:cubicBezTo>
                  <a:lnTo>
                    <a:pt x="105" y="47"/>
                  </a:lnTo>
                  <a:close/>
                  <a:moveTo>
                    <a:pt x="189" y="22"/>
                  </a:moveTo>
                  <a:cubicBezTo>
                    <a:pt x="189" y="10"/>
                    <a:pt x="181" y="1"/>
                    <a:pt x="167" y="1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83" y="38"/>
                    <a:pt x="189" y="32"/>
                    <a:pt x="189" y="22"/>
                  </a:cubicBezTo>
                  <a:moveTo>
                    <a:pt x="151" y="33"/>
                  </a:moveTo>
                  <a:cubicBezTo>
                    <a:pt x="151" y="11"/>
                    <a:pt x="151" y="11"/>
                    <a:pt x="151" y="11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74" y="11"/>
                    <a:pt x="178" y="15"/>
                    <a:pt x="178" y="22"/>
                  </a:cubicBezTo>
                  <a:cubicBezTo>
                    <a:pt x="178" y="29"/>
                    <a:pt x="174" y="33"/>
                    <a:pt x="167" y="33"/>
                  </a:cubicBezTo>
                  <a:lnTo>
                    <a:pt x="151" y="33"/>
                  </a:lnTo>
                  <a:close/>
                  <a:moveTo>
                    <a:pt x="353" y="71"/>
                  </a:moveTo>
                  <a:cubicBezTo>
                    <a:pt x="397" y="71"/>
                    <a:pt x="397" y="71"/>
                    <a:pt x="397" y="71"/>
                  </a:cubicBezTo>
                  <a:cubicBezTo>
                    <a:pt x="397" y="62"/>
                    <a:pt x="397" y="62"/>
                    <a:pt x="397" y="62"/>
                  </a:cubicBezTo>
                  <a:cubicBezTo>
                    <a:pt x="363" y="62"/>
                    <a:pt x="363" y="62"/>
                    <a:pt x="363" y="6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92" y="41"/>
                    <a:pt x="392" y="41"/>
                    <a:pt x="392" y="41"/>
                  </a:cubicBezTo>
                  <a:cubicBezTo>
                    <a:pt x="392" y="31"/>
                    <a:pt x="392" y="31"/>
                    <a:pt x="392" y="31"/>
                  </a:cubicBezTo>
                  <a:cubicBezTo>
                    <a:pt x="363" y="31"/>
                    <a:pt x="363" y="31"/>
                    <a:pt x="363" y="31"/>
                  </a:cubicBezTo>
                  <a:cubicBezTo>
                    <a:pt x="363" y="11"/>
                    <a:pt x="363" y="11"/>
                    <a:pt x="363" y="11"/>
                  </a:cubicBezTo>
                  <a:cubicBezTo>
                    <a:pt x="397" y="11"/>
                    <a:pt x="397" y="11"/>
                    <a:pt x="397" y="11"/>
                  </a:cubicBezTo>
                  <a:cubicBezTo>
                    <a:pt x="397" y="1"/>
                    <a:pt x="397" y="1"/>
                    <a:pt x="397" y="1"/>
                  </a:cubicBezTo>
                  <a:cubicBezTo>
                    <a:pt x="353" y="1"/>
                    <a:pt x="353" y="1"/>
                    <a:pt x="353" y="1"/>
                  </a:cubicBezTo>
                  <a:lnTo>
                    <a:pt x="353" y="71"/>
                  </a:lnTo>
                  <a:close/>
                  <a:moveTo>
                    <a:pt x="310" y="1"/>
                  </a:moveTo>
                  <a:cubicBezTo>
                    <a:pt x="283" y="1"/>
                    <a:pt x="283" y="1"/>
                    <a:pt x="283" y="1"/>
                  </a:cubicBezTo>
                  <a:cubicBezTo>
                    <a:pt x="283" y="71"/>
                    <a:pt x="283" y="71"/>
                    <a:pt x="28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44"/>
                    <a:pt x="294" y="44"/>
                    <a:pt x="294" y="44"/>
                  </a:cubicBezTo>
                  <a:cubicBezTo>
                    <a:pt x="310" y="44"/>
                    <a:pt x="310" y="44"/>
                    <a:pt x="310" y="44"/>
                  </a:cubicBezTo>
                  <a:cubicBezTo>
                    <a:pt x="323" y="44"/>
                    <a:pt x="332" y="35"/>
                    <a:pt x="332" y="22"/>
                  </a:cubicBezTo>
                  <a:cubicBezTo>
                    <a:pt x="332" y="10"/>
                    <a:pt x="323" y="1"/>
                    <a:pt x="310" y="1"/>
                  </a:cubicBezTo>
                  <a:moveTo>
                    <a:pt x="309" y="34"/>
                  </a:moveTo>
                  <a:cubicBezTo>
                    <a:pt x="294" y="34"/>
                    <a:pt x="294" y="34"/>
                    <a:pt x="294" y="34"/>
                  </a:cubicBezTo>
                  <a:cubicBezTo>
                    <a:pt x="294" y="11"/>
                    <a:pt x="294" y="11"/>
                    <a:pt x="294" y="11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7" y="11"/>
                    <a:pt x="322" y="15"/>
                    <a:pt x="322" y="22"/>
                  </a:cubicBezTo>
                  <a:cubicBezTo>
                    <a:pt x="322" y="30"/>
                    <a:pt x="317" y="34"/>
                    <a:pt x="309" y="34"/>
                  </a:cubicBezTo>
                  <a:moveTo>
                    <a:pt x="235" y="0"/>
                  </a:moveTo>
                  <a:cubicBezTo>
                    <a:pt x="227" y="0"/>
                    <a:pt x="221" y="3"/>
                    <a:pt x="217" y="8"/>
                  </a:cubicBezTo>
                  <a:cubicBezTo>
                    <a:pt x="210" y="15"/>
                    <a:pt x="210" y="23"/>
                    <a:pt x="210" y="36"/>
                  </a:cubicBezTo>
                  <a:cubicBezTo>
                    <a:pt x="210" y="50"/>
                    <a:pt x="210" y="58"/>
                    <a:pt x="217" y="65"/>
                  </a:cubicBezTo>
                  <a:cubicBezTo>
                    <a:pt x="221" y="69"/>
                    <a:pt x="227" y="72"/>
                    <a:pt x="235" y="72"/>
                  </a:cubicBezTo>
                  <a:cubicBezTo>
                    <a:pt x="242" y="72"/>
                    <a:pt x="248" y="69"/>
                    <a:pt x="253" y="65"/>
                  </a:cubicBezTo>
                  <a:cubicBezTo>
                    <a:pt x="260" y="58"/>
                    <a:pt x="260" y="50"/>
                    <a:pt x="260" y="36"/>
                  </a:cubicBezTo>
                  <a:cubicBezTo>
                    <a:pt x="260" y="23"/>
                    <a:pt x="260" y="15"/>
                    <a:pt x="253" y="8"/>
                  </a:cubicBezTo>
                  <a:cubicBezTo>
                    <a:pt x="248" y="3"/>
                    <a:pt x="242" y="0"/>
                    <a:pt x="235" y="0"/>
                  </a:cubicBezTo>
                  <a:moveTo>
                    <a:pt x="245" y="58"/>
                  </a:moveTo>
                  <a:cubicBezTo>
                    <a:pt x="243" y="61"/>
                    <a:pt x="239" y="62"/>
                    <a:pt x="235" y="62"/>
                  </a:cubicBezTo>
                  <a:cubicBezTo>
                    <a:pt x="231" y="62"/>
                    <a:pt x="227" y="61"/>
                    <a:pt x="224" y="58"/>
                  </a:cubicBezTo>
                  <a:cubicBezTo>
                    <a:pt x="221" y="54"/>
                    <a:pt x="220" y="50"/>
                    <a:pt x="220" y="36"/>
                  </a:cubicBezTo>
                  <a:cubicBezTo>
                    <a:pt x="220" y="22"/>
                    <a:pt x="221" y="18"/>
                    <a:pt x="224" y="14"/>
                  </a:cubicBezTo>
                  <a:cubicBezTo>
                    <a:pt x="227" y="12"/>
                    <a:pt x="231" y="10"/>
                    <a:pt x="235" y="10"/>
                  </a:cubicBezTo>
                  <a:cubicBezTo>
                    <a:pt x="239" y="10"/>
                    <a:pt x="243" y="12"/>
                    <a:pt x="245" y="14"/>
                  </a:cubicBezTo>
                  <a:cubicBezTo>
                    <a:pt x="249" y="18"/>
                    <a:pt x="249" y="22"/>
                    <a:pt x="249" y="36"/>
                  </a:cubicBezTo>
                  <a:cubicBezTo>
                    <a:pt x="249" y="50"/>
                    <a:pt x="249" y="54"/>
                    <a:pt x="245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815975" y="2547938"/>
              <a:ext cx="1466850" cy="120650"/>
            </a:xfrm>
            <a:custGeom>
              <a:avLst/>
              <a:gdLst>
                <a:gd name="T0" fmla="*/ 0 w 390"/>
                <a:gd name="T1" fmla="*/ 0 h 32"/>
                <a:gd name="T2" fmla="*/ 21 w 390"/>
                <a:gd name="T3" fmla="*/ 23 h 32"/>
                <a:gd name="T4" fmla="*/ 3 w 390"/>
                <a:gd name="T5" fmla="*/ 13 h 32"/>
                <a:gd name="T6" fmla="*/ 16 w 390"/>
                <a:gd name="T7" fmla="*/ 8 h 32"/>
                <a:gd name="T8" fmla="*/ 12 w 390"/>
                <a:gd name="T9" fmla="*/ 16 h 32"/>
                <a:gd name="T10" fmla="*/ 3 w 390"/>
                <a:gd name="T11" fmla="*/ 28 h 32"/>
                <a:gd name="T12" fmla="*/ 38 w 390"/>
                <a:gd name="T13" fmla="*/ 29 h 32"/>
                <a:gd name="T14" fmla="*/ 28 w 390"/>
                <a:gd name="T15" fmla="*/ 0 h 32"/>
                <a:gd name="T16" fmla="*/ 49 w 390"/>
                <a:gd name="T17" fmla="*/ 21 h 32"/>
                <a:gd name="T18" fmla="*/ 46 w 390"/>
                <a:gd name="T19" fmla="*/ 21 h 32"/>
                <a:gd name="T20" fmla="*/ 56 w 390"/>
                <a:gd name="T21" fmla="*/ 22 h 32"/>
                <a:gd name="T22" fmla="*/ 69 w 390"/>
                <a:gd name="T23" fmla="*/ 14 h 32"/>
                <a:gd name="T24" fmla="*/ 66 w 390"/>
                <a:gd name="T25" fmla="*/ 3 h 32"/>
                <a:gd name="T26" fmla="*/ 66 w 390"/>
                <a:gd name="T27" fmla="*/ 0 h 32"/>
                <a:gd name="T28" fmla="*/ 68 w 390"/>
                <a:gd name="T29" fmla="*/ 17 h 32"/>
                <a:gd name="T30" fmla="*/ 59 w 390"/>
                <a:gd name="T31" fmla="*/ 22 h 32"/>
                <a:gd name="T32" fmla="*/ 84 w 390"/>
                <a:gd name="T33" fmla="*/ 31 h 32"/>
                <a:gd name="T34" fmla="*/ 118 w 390"/>
                <a:gd name="T35" fmla="*/ 31 h 32"/>
                <a:gd name="T36" fmla="*/ 115 w 390"/>
                <a:gd name="T37" fmla="*/ 26 h 32"/>
                <a:gd name="T38" fmla="*/ 96 w 390"/>
                <a:gd name="T39" fmla="*/ 31 h 32"/>
                <a:gd name="T40" fmla="*/ 115 w 390"/>
                <a:gd name="T41" fmla="*/ 31 h 32"/>
                <a:gd name="T42" fmla="*/ 127 w 390"/>
                <a:gd name="T43" fmla="*/ 31 h 32"/>
                <a:gd name="T44" fmla="*/ 130 w 390"/>
                <a:gd name="T45" fmla="*/ 28 h 32"/>
                <a:gd name="T46" fmla="*/ 143 w 390"/>
                <a:gd name="T47" fmla="*/ 15 h 32"/>
                <a:gd name="T48" fmla="*/ 144 w 390"/>
                <a:gd name="T49" fmla="*/ 3 h 32"/>
                <a:gd name="T50" fmla="*/ 153 w 390"/>
                <a:gd name="T51" fmla="*/ 22 h 32"/>
                <a:gd name="T52" fmla="*/ 170 w 390"/>
                <a:gd name="T53" fmla="*/ 24 h 32"/>
                <a:gd name="T54" fmla="*/ 153 w 390"/>
                <a:gd name="T55" fmla="*/ 8 h 32"/>
                <a:gd name="T56" fmla="*/ 169 w 390"/>
                <a:gd name="T57" fmla="*/ 9 h 32"/>
                <a:gd name="T58" fmla="*/ 157 w 390"/>
                <a:gd name="T59" fmla="*/ 16 h 32"/>
                <a:gd name="T60" fmla="*/ 160 w 390"/>
                <a:gd name="T61" fmla="*/ 29 h 32"/>
                <a:gd name="T62" fmla="*/ 175 w 390"/>
                <a:gd name="T63" fmla="*/ 22 h 32"/>
                <a:gd name="T64" fmla="*/ 188 w 390"/>
                <a:gd name="T65" fmla="*/ 14 h 32"/>
                <a:gd name="T66" fmla="*/ 185 w 390"/>
                <a:gd name="T67" fmla="*/ 3 h 32"/>
                <a:gd name="T68" fmla="*/ 185 w 390"/>
                <a:gd name="T69" fmla="*/ 0 h 32"/>
                <a:gd name="T70" fmla="*/ 187 w 390"/>
                <a:gd name="T71" fmla="*/ 17 h 32"/>
                <a:gd name="T72" fmla="*/ 178 w 390"/>
                <a:gd name="T73" fmla="*/ 22 h 32"/>
                <a:gd name="T74" fmla="*/ 223 w 390"/>
                <a:gd name="T75" fmla="*/ 32 h 32"/>
                <a:gd name="T76" fmla="*/ 221 w 390"/>
                <a:gd name="T77" fmla="*/ 13 h 32"/>
                <a:gd name="T78" fmla="*/ 230 w 390"/>
                <a:gd name="T79" fmla="*/ 9 h 32"/>
                <a:gd name="T80" fmla="*/ 213 w 390"/>
                <a:gd name="T81" fmla="*/ 8 h 32"/>
                <a:gd name="T82" fmla="*/ 231 w 390"/>
                <a:gd name="T83" fmla="*/ 24 h 32"/>
                <a:gd name="T84" fmla="*/ 262 w 390"/>
                <a:gd name="T85" fmla="*/ 25 h 32"/>
                <a:gd name="T86" fmla="*/ 254 w 390"/>
                <a:gd name="T87" fmla="*/ 3 h 32"/>
                <a:gd name="T88" fmla="*/ 254 w 390"/>
                <a:gd name="T89" fmla="*/ 0 h 32"/>
                <a:gd name="T90" fmla="*/ 264 w 390"/>
                <a:gd name="T91" fmla="*/ 27 h 32"/>
                <a:gd name="T92" fmla="*/ 290 w 390"/>
                <a:gd name="T93" fmla="*/ 0 h 32"/>
                <a:gd name="T94" fmla="*/ 274 w 390"/>
                <a:gd name="T95" fmla="*/ 0 h 32"/>
                <a:gd name="T96" fmla="*/ 274 w 390"/>
                <a:gd name="T97" fmla="*/ 31 h 32"/>
                <a:gd name="T98" fmla="*/ 290 w 390"/>
                <a:gd name="T99" fmla="*/ 31 h 32"/>
                <a:gd name="T100" fmla="*/ 301 w 390"/>
                <a:gd name="T101" fmla="*/ 16 h 32"/>
                <a:gd name="T102" fmla="*/ 316 w 390"/>
                <a:gd name="T103" fmla="*/ 0 h 32"/>
                <a:gd name="T104" fmla="*/ 316 w 390"/>
                <a:gd name="T105" fmla="*/ 3 h 32"/>
                <a:gd name="T106" fmla="*/ 303 w 390"/>
                <a:gd name="T107" fmla="*/ 16 h 32"/>
                <a:gd name="T108" fmla="*/ 367 w 390"/>
                <a:gd name="T109" fmla="*/ 16 h 32"/>
                <a:gd name="T110" fmla="*/ 339 w 390"/>
                <a:gd name="T111" fmla="*/ 16 h 32"/>
                <a:gd name="T112" fmla="*/ 352 w 390"/>
                <a:gd name="T113" fmla="*/ 29 h 32"/>
                <a:gd name="T114" fmla="*/ 374 w 390"/>
                <a:gd name="T115" fmla="*/ 31 h 32"/>
                <a:gd name="T116" fmla="*/ 377 w 390"/>
                <a:gd name="T11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32">
                  <a:moveTo>
                    <a:pt x="19" y="8"/>
                  </a:moveTo>
                  <a:cubicBezTo>
                    <a:pt x="19" y="3"/>
                    <a:pt x="16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8" y="31"/>
                    <a:pt x="21" y="27"/>
                    <a:pt x="21" y="23"/>
                  </a:cubicBezTo>
                  <a:cubicBezTo>
                    <a:pt x="21" y="19"/>
                    <a:pt x="18" y="15"/>
                    <a:pt x="15" y="15"/>
                  </a:cubicBezTo>
                  <a:cubicBezTo>
                    <a:pt x="18" y="14"/>
                    <a:pt x="19" y="11"/>
                    <a:pt x="19" y="8"/>
                  </a:cubicBezTo>
                  <a:moveTo>
                    <a:pt x="3" y="1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4" y="3"/>
                    <a:pt x="16" y="5"/>
                    <a:pt x="16" y="8"/>
                  </a:cubicBezTo>
                  <a:cubicBezTo>
                    <a:pt x="16" y="11"/>
                    <a:pt x="15" y="13"/>
                    <a:pt x="12" y="13"/>
                  </a:cubicBezTo>
                  <a:lnTo>
                    <a:pt x="3" y="13"/>
                  </a:lnTo>
                  <a:close/>
                  <a:moveTo>
                    <a:pt x="12" y="16"/>
                  </a:moveTo>
                  <a:cubicBezTo>
                    <a:pt x="15" y="16"/>
                    <a:pt x="18" y="20"/>
                    <a:pt x="18" y="23"/>
                  </a:cubicBezTo>
                  <a:cubicBezTo>
                    <a:pt x="18" y="26"/>
                    <a:pt x="16" y="28"/>
                    <a:pt x="12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16"/>
                    <a:pt x="3" y="16"/>
                    <a:pt x="3" y="16"/>
                  </a:cubicBezTo>
                  <a:lnTo>
                    <a:pt x="12" y="16"/>
                  </a:lnTo>
                  <a:close/>
                  <a:moveTo>
                    <a:pt x="38" y="29"/>
                  </a:moveTo>
                  <a:cubicBezTo>
                    <a:pt x="34" y="29"/>
                    <a:pt x="31" y="26"/>
                    <a:pt x="31" y="2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7"/>
                    <a:pt x="33" y="32"/>
                    <a:pt x="38" y="32"/>
                  </a:cubicBezTo>
                  <a:cubicBezTo>
                    <a:pt x="44" y="32"/>
                    <a:pt x="49" y="27"/>
                    <a:pt x="49" y="2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6"/>
                    <a:pt x="43" y="29"/>
                    <a:pt x="38" y="29"/>
                  </a:cubicBezTo>
                  <a:moveTo>
                    <a:pt x="59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56" y="27"/>
                    <a:pt x="60" y="32"/>
                    <a:pt x="66" y="32"/>
                  </a:cubicBezTo>
                  <a:cubicBezTo>
                    <a:pt x="73" y="32"/>
                    <a:pt x="76" y="28"/>
                    <a:pt x="77" y="24"/>
                  </a:cubicBezTo>
                  <a:cubicBezTo>
                    <a:pt x="78" y="18"/>
                    <a:pt x="74" y="15"/>
                    <a:pt x="69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0" y="12"/>
                    <a:pt x="60" y="10"/>
                    <a:pt x="60" y="8"/>
                  </a:cubicBezTo>
                  <a:cubicBezTo>
                    <a:pt x="60" y="5"/>
                    <a:pt x="63" y="3"/>
                    <a:pt x="66" y="3"/>
                  </a:cubicBezTo>
                  <a:cubicBezTo>
                    <a:pt x="70" y="3"/>
                    <a:pt x="73" y="5"/>
                    <a:pt x="73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2" y="0"/>
                    <a:pt x="66" y="0"/>
                  </a:cubicBezTo>
                  <a:cubicBezTo>
                    <a:pt x="61" y="0"/>
                    <a:pt x="57" y="3"/>
                    <a:pt x="57" y="8"/>
                  </a:cubicBezTo>
                  <a:cubicBezTo>
                    <a:pt x="57" y="11"/>
                    <a:pt x="58" y="15"/>
                    <a:pt x="64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1" y="18"/>
                    <a:pt x="74" y="20"/>
                    <a:pt x="74" y="24"/>
                  </a:cubicBezTo>
                  <a:cubicBezTo>
                    <a:pt x="73" y="26"/>
                    <a:pt x="71" y="29"/>
                    <a:pt x="66" y="29"/>
                  </a:cubicBezTo>
                  <a:cubicBezTo>
                    <a:pt x="62" y="29"/>
                    <a:pt x="59" y="25"/>
                    <a:pt x="59" y="22"/>
                  </a:cubicBezTo>
                  <a:moveTo>
                    <a:pt x="8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7" y="31"/>
                    <a:pt x="87" y="31"/>
                    <a:pt x="87" y="31"/>
                  </a:cubicBezTo>
                  <a:lnTo>
                    <a:pt x="87" y="0"/>
                  </a:lnTo>
                  <a:close/>
                  <a:moveTo>
                    <a:pt x="118" y="31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115" y="31"/>
                    <a:pt x="115" y="31"/>
                    <a:pt x="115" y="31"/>
                  </a:cubicBezTo>
                  <a:lnTo>
                    <a:pt x="118" y="31"/>
                  </a:lnTo>
                  <a:close/>
                  <a:moveTo>
                    <a:pt x="127" y="0"/>
                  </a:moveTo>
                  <a:cubicBezTo>
                    <a:pt x="127" y="31"/>
                    <a:pt x="127" y="31"/>
                    <a:pt x="127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28"/>
                    <a:pt x="145" y="28"/>
                    <a:pt x="145" y="28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127" y="0"/>
                  </a:lnTo>
                  <a:close/>
                  <a:moveTo>
                    <a:pt x="153" y="22"/>
                  </a:moveTo>
                  <a:cubicBezTo>
                    <a:pt x="150" y="22"/>
                    <a:pt x="150" y="22"/>
                    <a:pt x="150" y="22"/>
                  </a:cubicBezTo>
                  <a:cubicBezTo>
                    <a:pt x="150" y="27"/>
                    <a:pt x="154" y="32"/>
                    <a:pt x="160" y="32"/>
                  </a:cubicBezTo>
                  <a:cubicBezTo>
                    <a:pt x="166" y="32"/>
                    <a:pt x="169" y="28"/>
                    <a:pt x="170" y="24"/>
                  </a:cubicBezTo>
                  <a:cubicBezTo>
                    <a:pt x="171" y="18"/>
                    <a:pt x="167" y="15"/>
                    <a:pt x="162" y="14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3" y="12"/>
                    <a:pt x="153" y="10"/>
                    <a:pt x="153" y="8"/>
                  </a:cubicBezTo>
                  <a:cubicBezTo>
                    <a:pt x="153" y="5"/>
                    <a:pt x="156" y="3"/>
                    <a:pt x="160" y="3"/>
                  </a:cubicBezTo>
                  <a:cubicBezTo>
                    <a:pt x="163" y="3"/>
                    <a:pt x="166" y="5"/>
                    <a:pt x="166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3"/>
                    <a:pt x="165" y="0"/>
                    <a:pt x="160" y="0"/>
                  </a:cubicBezTo>
                  <a:cubicBezTo>
                    <a:pt x="155" y="0"/>
                    <a:pt x="150" y="3"/>
                    <a:pt x="150" y="8"/>
                  </a:cubicBezTo>
                  <a:cubicBezTo>
                    <a:pt x="150" y="11"/>
                    <a:pt x="151" y="15"/>
                    <a:pt x="157" y="16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5" y="18"/>
                    <a:pt x="168" y="20"/>
                    <a:pt x="167" y="24"/>
                  </a:cubicBezTo>
                  <a:cubicBezTo>
                    <a:pt x="167" y="26"/>
                    <a:pt x="164" y="29"/>
                    <a:pt x="160" y="29"/>
                  </a:cubicBezTo>
                  <a:cubicBezTo>
                    <a:pt x="155" y="29"/>
                    <a:pt x="153" y="25"/>
                    <a:pt x="153" y="22"/>
                  </a:cubicBezTo>
                  <a:moveTo>
                    <a:pt x="178" y="22"/>
                  </a:moveTo>
                  <a:cubicBezTo>
                    <a:pt x="175" y="22"/>
                    <a:pt x="175" y="22"/>
                    <a:pt x="175" y="22"/>
                  </a:cubicBezTo>
                  <a:cubicBezTo>
                    <a:pt x="175" y="27"/>
                    <a:pt x="179" y="32"/>
                    <a:pt x="185" y="32"/>
                  </a:cubicBezTo>
                  <a:cubicBezTo>
                    <a:pt x="192" y="32"/>
                    <a:pt x="195" y="28"/>
                    <a:pt x="196" y="24"/>
                  </a:cubicBezTo>
                  <a:cubicBezTo>
                    <a:pt x="197" y="18"/>
                    <a:pt x="192" y="15"/>
                    <a:pt x="188" y="14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79" y="12"/>
                    <a:pt x="179" y="10"/>
                    <a:pt x="179" y="8"/>
                  </a:cubicBezTo>
                  <a:cubicBezTo>
                    <a:pt x="179" y="5"/>
                    <a:pt x="182" y="3"/>
                    <a:pt x="185" y="3"/>
                  </a:cubicBezTo>
                  <a:cubicBezTo>
                    <a:pt x="189" y="3"/>
                    <a:pt x="192" y="5"/>
                    <a:pt x="192" y="9"/>
                  </a:cubicBezTo>
                  <a:cubicBezTo>
                    <a:pt x="195" y="9"/>
                    <a:pt x="195" y="9"/>
                    <a:pt x="195" y="9"/>
                  </a:cubicBezTo>
                  <a:cubicBezTo>
                    <a:pt x="195" y="3"/>
                    <a:pt x="191" y="0"/>
                    <a:pt x="185" y="0"/>
                  </a:cubicBezTo>
                  <a:cubicBezTo>
                    <a:pt x="180" y="0"/>
                    <a:pt x="176" y="3"/>
                    <a:pt x="176" y="8"/>
                  </a:cubicBezTo>
                  <a:cubicBezTo>
                    <a:pt x="176" y="11"/>
                    <a:pt x="176" y="15"/>
                    <a:pt x="183" y="16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90" y="18"/>
                    <a:pt x="193" y="20"/>
                    <a:pt x="193" y="24"/>
                  </a:cubicBezTo>
                  <a:cubicBezTo>
                    <a:pt x="192" y="26"/>
                    <a:pt x="190" y="29"/>
                    <a:pt x="185" y="29"/>
                  </a:cubicBezTo>
                  <a:cubicBezTo>
                    <a:pt x="181" y="29"/>
                    <a:pt x="178" y="25"/>
                    <a:pt x="178" y="22"/>
                  </a:cubicBezTo>
                  <a:moveTo>
                    <a:pt x="216" y="22"/>
                  </a:moveTo>
                  <a:cubicBezTo>
                    <a:pt x="213" y="22"/>
                    <a:pt x="213" y="22"/>
                    <a:pt x="213" y="22"/>
                  </a:cubicBezTo>
                  <a:cubicBezTo>
                    <a:pt x="213" y="27"/>
                    <a:pt x="217" y="32"/>
                    <a:pt x="223" y="32"/>
                  </a:cubicBezTo>
                  <a:cubicBezTo>
                    <a:pt x="229" y="32"/>
                    <a:pt x="233" y="28"/>
                    <a:pt x="233" y="24"/>
                  </a:cubicBezTo>
                  <a:cubicBezTo>
                    <a:pt x="234" y="18"/>
                    <a:pt x="230" y="15"/>
                    <a:pt x="225" y="14"/>
                  </a:cubicBezTo>
                  <a:cubicBezTo>
                    <a:pt x="221" y="13"/>
                    <a:pt x="221" y="13"/>
                    <a:pt x="221" y="13"/>
                  </a:cubicBezTo>
                  <a:cubicBezTo>
                    <a:pt x="217" y="12"/>
                    <a:pt x="216" y="10"/>
                    <a:pt x="216" y="8"/>
                  </a:cubicBezTo>
                  <a:cubicBezTo>
                    <a:pt x="216" y="5"/>
                    <a:pt x="220" y="3"/>
                    <a:pt x="223" y="3"/>
                  </a:cubicBezTo>
                  <a:cubicBezTo>
                    <a:pt x="227" y="3"/>
                    <a:pt x="230" y="5"/>
                    <a:pt x="230" y="9"/>
                  </a:cubicBezTo>
                  <a:cubicBezTo>
                    <a:pt x="233" y="9"/>
                    <a:pt x="233" y="9"/>
                    <a:pt x="233" y="9"/>
                  </a:cubicBezTo>
                  <a:cubicBezTo>
                    <a:pt x="233" y="3"/>
                    <a:pt x="228" y="0"/>
                    <a:pt x="223" y="0"/>
                  </a:cubicBezTo>
                  <a:cubicBezTo>
                    <a:pt x="218" y="0"/>
                    <a:pt x="213" y="3"/>
                    <a:pt x="213" y="8"/>
                  </a:cubicBezTo>
                  <a:cubicBezTo>
                    <a:pt x="213" y="11"/>
                    <a:pt x="214" y="15"/>
                    <a:pt x="221" y="16"/>
                  </a:cubicBezTo>
                  <a:cubicBezTo>
                    <a:pt x="225" y="17"/>
                    <a:pt x="225" y="17"/>
                    <a:pt x="225" y="17"/>
                  </a:cubicBezTo>
                  <a:cubicBezTo>
                    <a:pt x="228" y="18"/>
                    <a:pt x="231" y="20"/>
                    <a:pt x="231" y="24"/>
                  </a:cubicBezTo>
                  <a:cubicBezTo>
                    <a:pt x="230" y="26"/>
                    <a:pt x="228" y="29"/>
                    <a:pt x="223" y="29"/>
                  </a:cubicBezTo>
                  <a:cubicBezTo>
                    <a:pt x="219" y="29"/>
                    <a:pt x="216" y="25"/>
                    <a:pt x="216" y="22"/>
                  </a:cubicBezTo>
                  <a:moveTo>
                    <a:pt x="262" y="25"/>
                  </a:moveTo>
                  <a:cubicBezTo>
                    <a:pt x="260" y="27"/>
                    <a:pt x="257" y="29"/>
                    <a:pt x="254" y="29"/>
                  </a:cubicBezTo>
                  <a:cubicBezTo>
                    <a:pt x="246" y="29"/>
                    <a:pt x="242" y="23"/>
                    <a:pt x="242" y="16"/>
                  </a:cubicBezTo>
                  <a:cubicBezTo>
                    <a:pt x="242" y="9"/>
                    <a:pt x="246" y="3"/>
                    <a:pt x="254" y="3"/>
                  </a:cubicBezTo>
                  <a:cubicBezTo>
                    <a:pt x="257" y="3"/>
                    <a:pt x="260" y="4"/>
                    <a:pt x="262" y="7"/>
                  </a:cubicBezTo>
                  <a:cubicBezTo>
                    <a:pt x="264" y="5"/>
                    <a:pt x="264" y="5"/>
                    <a:pt x="264" y="5"/>
                  </a:cubicBezTo>
                  <a:cubicBezTo>
                    <a:pt x="262" y="2"/>
                    <a:pt x="258" y="0"/>
                    <a:pt x="254" y="0"/>
                  </a:cubicBezTo>
                  <a:cubicBezTo>
                    <a:pt x="245" y="0"/>
                    <a:pt x="239" y="7"/>
                    <a:pt x="239" y="16"/>
                  </a:cubicBezTo>
                  <a:cubicBezTo>
                    <a:pt x="239" y="25"/>
                    <a:pt x="245" y="32"/>
                    <a:pt x="254" y="32"/>
                  </a:cubicBezTo>
                  <a:cubicBezTo>
                    <a:pt x="258" y="32"/>
                    <a:pt x="262" y="30"/>
                    <a:pt x="264" y="27"/>
                  </a:cubicBezTo>
                  <a:lnTo>
                    <a:pt x="262" y="25"/>
                  </a:lnTo>
                  <a:close/>
                  <a:moveTo>
                    <a:pt x="293" y="0"/>
                  </a:moveTo>
                  <a:cubicBezTo>
                    <a:pt x="290" y="0"/>
                    <a:pt x="290" y="0"/>
                    <a:pt x="290" y="0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74" y="14"/>
                    <a:pt x="274" y="14"/>
                    <a:pt x="274" y="14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1" y="31"/>
                    <a:pt x="271" y="31"/>
                    <a:pt x="271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90" y="17"/>
                    <a:pt x="290" y="17"/>
                    <a:pt x="290" y="17"/>
                  </a:cubicBezTo>
                  <a:cubicBezTo>
                    <a:pt x="290" y="31"/>
                    <a:pt x="290" y="31"/>
                    <a:pt x="290" y="31"/>
                  </a:cubicBezTo>
                  <a:cubicBezTo>
                    <a:pt x="293" y="31"/>
                    <a:pt x="293" y="31"/>
                    <a:pt x="293" y="31"/>
                  </a:cubicBezTo>
                  <a:lnTo>
                    <a:pt x="293" y="0"/>
                  </a:lnTo>
                  <a:close/>
                  <a:moveTo>
                    <a:pt x="301" y="16"/>
                  </a:moveTo>
                  <a:cubicBezTo>
                    <a:pt x="301" y="25"/>
                    <a:pt x="307" y="32"/>
                    <a:pt x="316" y="32"/>
                  </a:cubicBezTo>
                  <a:cubicBezTo>
                    <a:pt x="325" y="32"/>
                    <a:pt x="331" y="25"/>
                    <a:pt x="331" y="16"/>
                  </a:cubicBezTo>
                  <a:cubicBezTo>
                    <a:pt x="331" y="7"/>
                    <a:pt x="325" y="0"/>
                    <a:pt x="316" y="0"/>
                  </a:cubicBezTo>
                  <a:cubicBezTo>
                    <a:pt x="307" y="0"/>
                    <a:pt x="301" y="7"/>
                    <a:pt x="301" y="16"/>
                  </a:cubicBezTo>
                  <a:moveTo>
                    <a:pt x="303" y="16"/>
                  </a:moveTo>
                  <a:cubicBezTo>
                    <a:pt x="303" y="9"/>
                    <a:pt x="309" y="3"/>
                    <a:pt x="316" y="3"/>
                  </a:cubicBezTo>
                  <a:cubicBezTo>
                    <a:pt x="323" y="3"/>
                    <a:pt x="328" y="9"/>
                    <a:pt x="328" y="16"/>
                  </a:cubicBezTo>
                  <a:cubicBezTo>
                    <a:pt x="328" y="23"/>
                    <a:pt x="323" y="29"/>
                    <a:pt x="316" y="29"/>
                  </a:cubicBezTo>
                  <a:cubicBezTo>
                    <a:pt x="309" y="29"/>
                    <a:pt x="303" y="23"/>
                    <a:pt x="303" y="16"/>
                  </a:cubicBezTo>
                  <a:moveTo>
                    <a:pt x="336" y="16"/>
                  </a:moveTo>
                  <a:cubicBezTo>
                    <a:pt x="336" y="25"/>
                    <a:pt x="343" y="32"/>
                    <a:pt x="352" y="32"/>
                  </a:cubicBezTo>
                  <a:cubicBezTo>
                    <a:pt x="360" y="32"/>
                    <a:pt x="367" y="25"/>
                    <a:pt x="367" y="16"/>
                  </a:cubicBezTo>
                  <a:cubicBezTo>
                    <a:pt x="367" y="7"/>
                    <a:pt x="360" y="0"/>
                    <a:pt x="352" y="0"/>
                  </a:cubicBezTo>
                  <a:cubicBezTo>
                    <a:pt x="343" y="0"/>
                    <a:pt x="336" y="7"/>
                    <a:pt x="336" y="16"/>
                  </a:cubicBezTo>
                  <a:moveTo>
                    <a:pt x="339" y="16"/>
                  </a:moveTo>
                  <a:cubicBezTo>
                    <a:pt x="339" y="9"/>
                    <a:pt x="345" y="3"/>
                    <a:pt x="352" y="3"/>
                  </a:cubicBezTo>
                  <a:cubicBezTo>
                    <a:pt x="359" y="3"/>
                    <a:pt x="364" y="9"/>
                    <a:pt x="364" y="16"/>
                  </a:cubicBezTo>
                  <a:cubicBezTo>
                    <a:pt x="364" y="23"/>
                    <a:pt x="359" y="29"/>
                    <a:pt x="352" y="29"/>
                  </a:cubicBezTo>
                  <a:cubicBezTo>
                    <a:pt x="345" y="29"/>
                    <a:pt x="339" y="23"/>
                    <a:pt x="339" y="16"/>
                  </a:cubicBezTo>
                  <a:moveTo>
                    <a:pt x="374" y="0"/>
                  </a:moveTo>
                  <a:cubicBezTo>
                    <a:pt x="374" y="31"/>
                    <a:pt x="374" y="31"/>
                    <a:pt x="374" y="31"/>
                  </a:cubicBezTo>
                  <a:cubicBezTo>
                    <a:pt x="390" y="31"/>
                    <a:pt x="390" y="31"/>
                    <a:pt x="390" y="31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77" y="0"/>
                    <a:pt x="377" y="0"/>
                    <a:pt x="377" y="0"/>
                  </a:cubicBezTo>
                  <a:lnTo>
                    <a:pt x="3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562225" y="1581150"/>
              <a:ext cx="14288" cy="10953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b="1" i="0" dirty="0">
                <a:latin typeface="Gill Sans Semi-gra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167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41" r:id="rId15"/>
    <p:sldLayoutId id="2147483742" r:id="rId16"/>
    <p:sldLayoutId id="2147483743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spcBef>
          <a:spcPct val="0"/>
        </a:spcBef>
        <a:buNone/>
        <a:defRPr sz="2400" b="0" i="0" kern="1200">
          <a:solidFill>
            <a:srgbClr val="1C385B"/>
          </a:solidFill>
          <a:latin typeface="Gill Sans Normal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200" b="1" i="0" kern="1200">
          <a:solidFill>
            <a:srgbClr val="1C385B"/>
          </a:solidFill>
          <a:latin typeface="Gill Sans Semi-gras" charset="0"/>
          <a:ea typeface="+mn-ea"/>
          <a:cs typeface="+mn-cs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200" b="0" i="0" kern="1200">
          <a:solidFill>
            <a:srgbClr val="1C385B"/>
          </a:solidFill>
          <a:latin typeface="Gill Sans Fin" charset="0"/>
          <a:ea typeface="+mn-ea"/>
          <a:cs typeface="+mn-cs"/>
        </a:defRPr>
      </a:lvl2pPr>
      <a:lvl3pPr marL="139700" indent="-139700" algn="l" defTabSz="914400" rtl="0" eaLnBrk="1" latinLnBrk="0" hangingPunct="1">
        <a:spcBef>
          <a:spcPts val="0"/>
        </a:spcBef>
        <a:buFont typeface="Arial" pitchFamily="34" charset="0"/>
        <a:buChar char="•"/>
        <a:tabLst/>
        <a:defRPr sz="1200" b="0" i="0" kern="1200">
          <a:solidFill>
            <a:srgbClr val="1C385B"/>
          </a:solidFill>
          <a:latin typeface="Gill Sans Fin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0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2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w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7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2.bin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F4E98-6F09-D846-87A3-A0314A78F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439" y="2205927"/>
            <a:ext cx="8152009" cy="1470025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</a:rPr>
              <a:t>Statistics 3 </a:t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3600" b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CADD3-90FF-6A4B-BD80-F8CB1FC57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438" y="3651308"/>
            <a:ext cx="8296026" cy="1373698"/>
          </a:xfrm>
        </p:spPr>
        <p:txBody>
          <a:bodyPr/>
          <a:lstStyle/>
          <a:p>
            <a:r>
              <a:rPr lang="en-US" b="1" dirty="0">
                <a:latin typeface="Gill Sans SemiBold" panose="020B0502020104020203" pitchFamily="34" charset="-79"/>
                <a:cs typeface="Gill Sans SemiBold" panose="020B0502020104020203" pitchFamily="34" charset="-79"/>
              </a:rPr>
              <a:t>Time Series</a:t>
            </a:r>
          </a:p>
          <a:p>
            <a:r>
              <a:rPr lang="en-US" b="1" dirty="0">
                <a:latin typeface="Gill Sans SemiBold" panose="020B0502020104020203" pitchFamily="34" charset="-79"/>
                <a:cs typeface="Gill Sans SemiBold" panose="020B0502020104020203" pitchFamily="34" charset="-79"/>
              </a:rPr>
              <a:t>Forecasting based on historical data</a:t>
            </a:r>
            <a:endParaRPr lang="en-US" sz="1800" dirty="0">
              <a:latin typeface="Gill Sans" panose="020B0502020104020203" pitchFamily="34" charset="-79"/>
              <a:cs typeface="Gill Sans" panose="020B0502020104020203" pitchFamily="34" charset="-79"/>
            </a:endParaRPr>
          </a:p>
          <a:p>
            <a:endParaRPr lang="en-US" b="1" dirty="0">
              <a:latin typeface="Gill Sans SemiBold" panose="020B0502020104020203" pitchFamily="34" charset="-79"/>
              <a:cs typeface="Gill Sans SemiBold" panose="020B0502020104020203" pitchFamily="34" charset="-79"/>
            </a:endParaRPr>
          </a:p>
          <a:p>
            <a:endParaRPr lang="en-US" b="1" dirty="0">
              <a:latin typeface="Gill Sans SemiBold" panose="020B0502020104020203" pitchFamily="34" charset="-79"/>
              <a:cs typeface="Gill Sans SemiBold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2142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7958D27-FD8B-4C0F-8A12-3921CD4DD018}" type="slidenum">
              <a:rPr lang="en-US" smtClean="0">
                <a:latin typeface="Arial"/>
                <a:cs typeface="Arial"/>
              </a:rPr>
              <a:pPr eaLnBrk="1" hangingPunct="1"/>
              <a:t>2</a:t>
            </a:fld>
            <a:endParaRPr lang="en-US" dirty="0">
              <a:latin typeface="Arial"/>
              <a:cs typeface="Arial"/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4294967295"/>
          </p:nvPr>
        </p:nvSpPr>
        <p:spPr>
          <a:xfrm>
            <a:off x="683568" y="1412875"/>
            <a:ext cx="7885757" cy="53292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0" dirty="0">
                <a:latin typeface="Arial"/>
                <a:cs typeface="Arial"/>
              </a:rPr>
              <a:t>Observe the evolution a variable</a:t>
            </a:r>
            <a:r>
              <a:rPr lang="en-US" altLang="ja-JP" sz="2400" b="0" dirty="0">
                <a:latin typeface="Arial"/>
                <a:cs typeface="Arial"/>
              </a:rPr>
              <a:t> Y over time: </a:t>
            </a:r>
            <a:r>
              <a:rPr lang="en-US" altLang="ja-JP" sz="2400" b="0" i="1" u="sng" dirty="0">
                <a:latin typeface="Arial"/>
                <a:cs typeface="Arial"/>
              </a:rPr>
              <a:t>Gathering</a:t>
            </a:r>
            <a:r>
              <a:rPr lang="en-US" altLang="ja-JP" sz="2400" b="0" dirty="0">
                <a:latin typeface="Arial"/>
                <a:cs typeface="Arial"/>
              </a:rPr>
              <a:t> and</a:t>
            </a:r>
            <a:r>
              <a:rPr lang="en-US" altLang="ja-JP" sz="2400" b="0" i="1" dirty="0">
                <a:latin typeface="Arial"/>
                <a:cs typeface="Arial"/>
              </a:rPr>
              <a:t> </a:t>
            </a:r>
            <a:r>
              <a:rPr lang="en-US" altLang="ja-JP" sz="2400" b="0" i="1" u="sng" dirty="0">
                <a:latin typeface="Arial"/>
                <a:cs typeface="Arial"/>
              </a:rPr>
              <a:t>Viewing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0" dirty="0">
                <a:latin typeface="Arial"/>
                <a:cs typeface="Arial"/>
              </a:rPr>
              <a:t>Analyze a series for which the explanatory variable is time:</a:t>
            </a:r>
            <a:r>
              <a:rPr lang="en-US" sz="2400" b="0" i="1" dirty="0">
                <a:latin typeface="Arial"/>
                <a:cs typeface="Arial"/>
              </a:rPr>
              <a:t> </a:t>
            </a:r>
            <a:r>
              <a:rPr lang="en-US" sz="2400" b="0" i="1" u="sng" dirty="0">
                <a:latin typeface="Arial"/>
                <a:cs typeface="Arial"/>
              </a:rPr>
              <a:t>Choosing a model</a:t>
            </a:r>
            <a:r>
              <a:rPr lang="en-US" sz="2400" b="0" dirty="0">
                <a:latin typeface="Arial"/>
                <a:cs typeface="Arial"/>
              </a:rPr>
              <a:t> and </a:t>
            </a:r>
            <a:r>
              <a:rPr lang="en-US" sz="2400" b="0" i="1" u="sng" dirty="0">
                <a:latin typeface="Arial"/>
                <a:cs typeface="Arial"/>
              </a:rPr>
              <a:t>Decomposing the series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0" dirty="0">
                <a:latin typeface="Arial"/>
                <a:cs typeface="Arial"/>
              </a:rPr>
              <a:t>Develop short-term or medium-term forecasting models: </a:t>
            </a:r>
            <a:r>
              <a:rPr lang="en-US" sz="2400" b="0" i="1" u="sng" dirty="0">
                <a:latin typeface="Arial"/>
                <a:cs typeface="Arial"/>
              </a:rPr>
              <a:t>Extrapolate &amp; Forecast</a:t>
            </a:r>
            <a:r>
              <a:rPr lang="en-US" sz="2400" b="0" i="1" dirty="0">
                <a:latin typeface="Arial"/>
                <a:cs typeface="Arial"/>
              </a:rPr>
              <a:t> </a:t>
            </a:r>
            <a:r>
              <a:rPr lang="en-US" sz="2400" b="0" dirty="0">
                <a:latin typeface="Arial"/>
                <a:cs typeface="Arial"/>
              </a:rPr>
              <a:t>and </a:t>
            </a:r>
            <a:r>
              <a:rPr lang="en-US" sz="2400" b="0" i="1" u="sng" dirty="0">
                <a:latin typeface="Arial"/>
                <a:cs typeface="Arial"/>
              </a:rPr>
              <a:t>Assess the quality of the model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b="0" dirty="0">
              <a:latin typeface="Arial"/>
              <a:cs typeface="Arial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b="0" dirty="0">
              <a:latin typeface="Arial"/>
              <a:cs typeface="Arial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348038" y="333375"/>
            <a:ext cx="197962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latin typeface="Arial"/>
                <a:ea typeface="ＭＳ Ｐゴシック" charset="0"/>
                <a:cs typeface="Arial"/>
              </a:rPr>
              <a:t>Introduction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771800" y="5805264"/>
            <a:ext cx="1433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6 steps !</a:t>
            </a: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1619672" y="5877272"/>
            <a:ext cx="904304" cy="413767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>
              <a:latin typeface="Arial"/>
              <a:ea typeface="ＭＳ Ｐゴシック" charset="0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307975"/>
            <a:ext cx="8229600" cy="625475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The 6 steps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3</a:t>
            </a:fld>
            <a:endParaRPr lang="en-US" sz="800" b="1" dirty="0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Decomposing the series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005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0" dirty="0">
                <a:latin typeface="Arial"/>
                <a:cs typeface="Arial"/>
              </a:rPr>
              <a:t>A time series is a sequence of data points, of quantitative nature, measured typically at successive points in time spaced at uniform time intervals: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0" i="1" dirty="0">
                <a:latin typeface="Arial"/>
                <a:cs typeface="Arial"/>
              </a:rPr>
              <a:t>			y(</a:t>
            </a:r>
            <a:r>
              <a:rPr lang="en-US" sz="2400" b="0" dirty="0">
                <a:latin typeface="Arial"/>
                <a:cs typeface="Arial"/>
              </a:rPr>
              <a:t>1),</a:t>
            </a:r>
            <a:r>
              <a:rPr lang="en-US" sz="2400" b="0" i="1" dirty="0">
                <a:latin typeface="Arial"/>
                <a:cs typeface="Arial"/>
              </a:rPr>
              <a:t> y(</a:t>
            </a:r>
            <a:r>
              <a:rPr lang="en-US" sz="2400" b="0" dirty="0">
                <a:latin typeface="Arial"/>
                <a:cs typeface="Arial"/>
              </a:rPr>
              <a:t>2),</a:t>
            </a:r>
            <a:r>
              <a:rPr lang="en-US" sz="2400" b="0" i="1" dirty="0">
                <a:latin typeface="Arial"/>
                <a:cs typeface="Arial"/>
              </a:rPr>
              <a:t> y(</a:t>
            </a:r>
            <a:r>
              <a:rPr lang="en-US" sz="2400" b="0" dirty="0">
                <a:latin typeface="Arial"/>
                <a:cs typeface="Arial"/>
              </a:rPr>
              <a:t>3), ...,</a:t>
            </a:r>
            <a:r>
              <a:rPr lang="en-US" sz="2400" b="0" i="1" dirty="0">
                <a:latin typeface="Arial"/>
                <a:cs typeface="Arial"/>
              </a:rPr>
              <a:t> y(t)</a:t>
            </a:r>
            <a:r>
              <a:rPr lang="en-US" sz="2400" b="0" dirty="0">
                <a:latin typeface="Arial"/>
                <a:cs typeface="Arial"/>
              </a:rPr>
              <a:t>, ...,</a:t>
            </a:r>
            <a:r>
              <a:rPr lang="en-US" sz="2400" b="0" i="1" dirty="0">
                <a:latin typeface="Arial"/>
                <a:cs typeface="Arial"/>
              </a:rPr>
              <a:t> y(n)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0" dirty="0">
                <a:latin typeface="Arial"/>
                <a:cs typeface="Arial"/>
              </a:rPr>
              <a:t>where </a:t>
            </a:r>
            <a:r>
              <a:rPr lang="en-US" sz="2400" b="0" i="1" dirty="0">
                <a:latin typeface="Arial"/>
                <a:cs typeface="Arial"/>
              </a:rPr>
              <a:t>y(t)</a:t>
            </a:r>
            <a:r>
              <a:rPr lang="en-US" sz="2400" b="0" dirty="0">
                <a:latin typeface="Arial"/>
                <a:cs typeface="Arial"/>
              </a:rPr>
              <a:t> is the value of the variable </a:t>
            </a:r>
            <a:r>
              <a:rPr lang="en-US" sz="2400" b="0" i="1" dirty="0">
                <a:latin typeface="Arial"/>
                <a:cs typeface="Arial"/>
              </a:rPr>
              <a:t>Y</a:t>
            </a:r>
            <a:r>
              <a:rPr lang="en-US" sz="2400" b="0" dirty="0">
                <a:latin typeface="Arial"/>
                <a:cs typeface="Arial"/>
              </a:rPr>
              <a:t> at time </a:t>
            </a:r>
            <a:r>
              <a:rPr lang="en-US" sz="2400" b="0" i="1" dirty="0">
                <a:latin typeface="Arial"/>
                <a:cs typeface="Arial"/>
              </a:rPr>
              <a:t>t, </a:t>
            </a:r>
            <a:r>
              <a:rPr lang="en-US" sz="2400" b="0" dirty="0">
                <a:latin typeface="Arial"/>
                <a:cs typeface="Arial"/>
              </a:rPr>
              <a:t>and </a:t>
            </a:r>
            <a:r>
              <a:rPr lang="en-US" sz="2400" b="0" i="1" dirty="0">
                <a:latin typeface="Arial"/>
                <a:cs typeface="Arial"/>
              </a:rPr>
              <a:t>n</a:t>
            </a:r>
            <a:r>
              <a:rPr lang="en-US" sz="2400" b="0" dirty="0">
                <a:latin typeface="Arial"/>
                <a:cs typeface="Arial"/>
              </a:rPr>
              <a:t> is the length of the series (the number of data points).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</a:pPr>
            <a:endParaRPr lang="en-US" sz="2400" b="0" dirty="0">
              <a:latin typeface="Arial"/>
              <a:cs typeface="Arial"/>
            </a:endParaRPr>
          </a:p>
        </p:txBody>
      </p:sp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300" b="1" dirty="0">
                <a:latin typeface="Arial" pitchFamily="34" charset="0"/>
              </a:rPr>
              <a:t>Definition</a:t>
            </a:r>
          </a:p>
        </p:txBody>
      </p:sp>
      <p:sp>
        <p:nvSpPr>
          <p:cNvPr id="4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1F1C2F1-C2D4-4DA0-8F5E-9AE8AAAB3BF6}" type="slidenum">
              <a:rPr lang="en-US" sz="800" smtClean="0"/>
              <a:pPr eaLnBrk="1" hangingPunct="1"/>
              <a:t>4</a:t>
            </a:fld>
            <a:endParaRPr lang="en-US" sz="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7469"/>
            <a:ext cx="8229600" cy="625331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The 6 steps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5</a:t>
            </a:fld>
            <a:endParaRPr lang="en-US" sz="800" b="1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Decomposing the series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68538" y="1035051"/>
            <a:ext cx="4967287" cy="576039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27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CACEAB8-552D-47AE-AFC7-1E91E8112C09}" type="slidenum">
              <a:rPr lang="en-US" sz="800" smtClean="0">
                <a:latin typeface="Arial"/>
                <a:cs typeface="Arial"/>
              </a:rPr>
              <a:pPr eaLnBrk="1" hangingPunct="1"/>
              <a:t>6</a:t>
            </a:fld>
            <a:endParaRPr lang="en-US" sz="800">
              <a:latin typeface="Arial"/>
              <a:cs typeface="Arial"/>
            </a:endParaRPr>
          </a:p>
        </p:txBody>
      </p:sp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>
          <a:xfrm>
            <a:off x="1420849" y="335226"/>
            <a:ext cx="6408738" cy="503238"/>
          </a:xfrm>
        </p:spPr>
        <p:txBody>
          <a:bodyPr/>
          <a:lstStyle/>
          <a:p>
            <a:pPr algn="ctr" eaLnBrk="1" hangingPunct="1"/>
            <a:r>
              <a:rPr lang="en-US" sz="2200" b="1" dirty="0">
                <a:latin typeface="Arial"/>
                <a:cs typeface="Arial"/>
              </a:rPr>
              <a:t>Step 1. </a:t>
            </a:r>
            <a:r>
              <a:rPr lang="en-US" sz="2000" b="1" dirty="0">
                <a:latin typeface="Arial"/>
                <a:cs typeface="Arial"/>
              </a:rPr>
              <a:t>Gathering the data</a:t>
            </a:r>
            <a:endParaRPr lang="en-US" sz="2200" b="1" dirty="0">
              <a:latin typeface="Arial"/>
              <a:cs typeface="Arial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>
          <a:xfrm>
            <a:off x="444500" y="1052736"/>
            <a:ext cx="7812088" cy="9366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latin typeface="Arial"/>
                <a:cs typeface="Arial"/>
              </a:rPr>
              <a:t>Example: champagne sales</a:t>
            </a:r>
            <a:r>
              <a:rPr lang="en-US" altLang="ja-JP" sz="2400" b="1" dirty="0">
                <a:latin typeface="Arial"/>
                <a:cs typeface="Arial"/>
              </a:rPr>
              <a:t>.</a:t>
            </a:r>
            <a:endParaRPr lang="en-US" sz="1900" b="1" dirty="0">
              <a:latin typeface="Arial"/>
              <a:cs typeface="Arial"/>
            </a:endParaRPr>
          </a:p>
        </p:txBody>
      </p:sp>
      <p:graphicFrame>
        <p:nvGraphicFramePr>
          <p:cNvPr id="24161" name="Group 6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86553"/>
              </p:ext>
            </p:extLst>
          </p:nvPr>
        </p:nvGraphicFramePr>
        <p:xfrm>
          <a:off x="1533562" y="1690135"/>
          <a:ext cx="6183312" cy="3567114"/>
        </p:xfrm>
        <a:graphic>
          <a:graphicData uri="http://schemas.openxmlformats.org/drawingml/2006/table">
            <a:tbl>
              <a:tblPr/>
              <a:tblGrid>
                <a:gridCol w="88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4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42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2005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2006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2007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2011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2012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January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2815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2541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3113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2639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3934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February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2672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2475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3006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2899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3162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March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2755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3031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4047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3370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4286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April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2721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3266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3523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3740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4676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May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2946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3776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3937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2927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5010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Juin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3036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3230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3986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3986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4874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July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282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3028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3260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4217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4633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August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2212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1759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1573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1738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1659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September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2922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3595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3528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5221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5951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33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October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4301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4474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5211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6424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6981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November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5764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6838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7614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9842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9851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December</a:t>
                      </a:r>
                      <a:endParaRPr kumimoji="0" lang="en-GB" sz="12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7312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8357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9254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  <a:cs typeface="Arial" pitchFamily="34" charset="0"/>
                        </a:rPr>
                        <a:t>…</a:t>
                      </a:r>
                      <a:endParaRPr kumimoji="0" lang="en-GB" sz="12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13996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14670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84235"/>
            <a:ext cx="8229600" cy="625331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The 6 steps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7</a:t>
            </a:fld>
            <a:endParaRPr lang="en-US" sz="800" b="1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Decomposing the series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6302" y="1987774"/>
            <a:ext cx="4967287" cy="576039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27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090845"/>
            <a:ext cx="6408737" cy="503237"/>
          </a:xfrm>
        </p:spPr>
        <p:txBody>
          <a:bodyPr/>
          <a:lstStyle/>
          <a:p>
            <a:pPr algn="ctr" eaLnBrk="1" hangingPunct="1"/>
            <a:r>
              <a:rPr lang="en-US" sz="2200" b="1" dirty="0">
                <a:latin typeface="Arial"/>
                <a:cs typeface="Arial"/>
              </a:rPr>
              <a:t>Champagne sales</a:t>
            </a:r>
          </a:p>
        </p:txBody>
      </p:sp>
      <p:graphicFrame>
        <p:nvGraphicFramePr>
          <p:cNvPr id="8" name="Espace réservé du contenu 6">
            <a:extLst>
              <a:ext uri="{FF2B5EF4-FFF2-40B4-BE49-F238E27FC236}">
                <a16:creationId xmlns:a16="http://schemas.microsoft.com/office/drawing/2014/main" id="{E7048A2D-4E71-5A43-9CE7-485A44398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813867"/>
              </p:ext>
            </p:extLst>
          </p:nvPr>
        </p:nvGraphicFramePr>
        <p:xfrm>
          <a:off x="806311" y="1808956"/>
          <a:ext cx="7812087" cy="475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3A7B923-64DB-4380-97E2-E8DAE51F0E85}" type="slidenum">
              <a:rPr lang="en-US" sz="800" smtClean="0">
                <a:latin typeface="Arial"/>
                <a:cs typeface="Arial"/>
              </a:rPr>
              <a:pPr eaLnBrk="1" hangingPunct="1"/>
              <a:t>8</a:t>
            </a:fld>
            <a:endParaRPr lang="en-US" sz="800">
              <a:latin typeface="Arial"/>
              <a:cs typeface="Arial"/>
            </a:endParaRP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2967038" y="374650"/>
            <a:ext cx="265659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b="1" dirty="0">
                <a:latin typeface="Arial"/>
                <a:ea typeface="ＭＳ Ｐゴシック" charset="0"/>
                <a:cs typeface="Arial"/>
              </a:rPr>
              <a:t>Step 2. Visualizing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BBFCFB4-26C9-472E-A87A-F81F296E2B5C}" type="slidenum">
              <a:rPr lang="fr-FR" sz="800">
                <a:latin typeface="Arial"/>
                <a:cs typeface="Arial"/>
              </a:rPr>
              <a:pPr eaLnBrk="1" hangingPunct="1"/>
              <a:t>9</a:t>
            </a:fld>
            <a:endParaRPr lang="fr-FR" sz="800">
              <a:latin typeface="Arial"/>
              <a:cs typeface="Arial"/>
            </a:endParaRPr>
          </a:p>
        </p:txBody>
      </p:sp>
      <p:sp>
        <p:nvSpPr>
          <p:cNvPr id="25602" name="Title 7"/>
          <p:cNvSpPr>
            <a:spLocks noGrp="1"/>
          </p:cNvSpPr>
          <p:nvPr>
            <p:ph type="title" idx="4294967295"/>
          </p:nvPr>
        </p:nvSpPr>
        <p:spPr>
          <a:xfrm>
            <a:off x="158824" y="-27384"/>
            <a:ext cx="8229600" cy="715962"/>
          </a:xfrm>
        </p:spPr>
        <p:txBody>
          <a:bodyPr/>
          <a:lstStyle/>
          <a:p>
            <a:pPr algn="ctr" eaLnBrk="1" hangingPunct="1"/>
            <a:r>
              <a:rPr lang="en-US" sz="2200" b="1" dirty="0">
                <a:latin typeface="Arial"/>
                <a:cs typeface="Arial"/>
              </a:rPr>
              <a:t>Decomposing time series</a:t>
            </a:r>
            <a:endParaRPr lang="fr-FR" sz="2200" b="1" dirty="0">
              <a:latin typeface="Arial"/>
              <a:cs typeface="Arial"/>
            </a:endParaRPr>
          </a:p>
        </p:txBody>
      </p:sp>
      <p:sp>
        <p:nvSpPr>
          <p:cNvPr id="25603" name="Content Placeholder 8"/>
          <p:cNvSpPr>
            <a:spLocks noGrp="1"/>
          </p:cNvSpPr>
          <p:nvPr>
            <p:ph idx="4294967295"/>
          </p:nvPr>
        </p:nvSpPr>
        <p:spPr>
          <a:xfrm>
            <a:off x="467544" y="798016"/>
            <a:ext cx="8169211" cy="6375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800" dirty="0">
                <a:latin typeface="Arial"/>
                <a:cs typeface="Arial"/>
              </a:rPr>
              <a:t>In this course, we will consider that a time series is a juxtaposition of 3 components:</a:t>
            </a:r>
          </a:p>
          <a:p>
            <a:pPr eaLnBrk="1" hangingPunct="1">
              <a:buFontTx/>
              <a:buNone/>
            </a:pPr>
            <a:endParaRPr lang="en-US" sz="1800" b="0" dirty="0">
              <a:latin typeface="Arial"/>
              <a:cs typeface="Arial"/>
            </a:endParaRPr>
          </a:p>
          <a:p>
            <a:pPr eaLnBrk="1" hangingPunct="1"/>
            <a:r>
              <a:rPr lang="en-US" sz="1800" b="0" dirty="0">
                <a:latin typeface="Arial"/>
                <a:cs typeface="Arial"/>
              </a:rPr>
              <a:t>The (secular) Trend </a:t>
            </a:r>
            <a:r>
              <a:rPr lang="en-US" sz="1800" b="0" i="1" dirty="0">
                <a:latin typeface="Arial"/>
                <a:cs typeface="Arial"/>
              </a:rPr>
              <a:t>T</a:t>
            </a:r>
            <a:r>
              <a:rPr lang="en-US" sz="1800" b="0" dirty="0">
                <a:latin typeface="Arial"/>
                <a:cs typeface="Arial"/>
              </a:rPr>
              <a:t> describes the long-term movement and general evolution of the series. The trend may show persistent, overall upward or downward pattern</a:t>
            </a:r>
            <a:r>
              <a:rPr lang="en-US" altLang="ja-JP" sz="1800" b="0" dirty="0">
                <a:latin typeface="Arial"/>
                <a:cs typeface="Arial"/>
              </a:rPr>
              <a:t>.</a:t>
            </a:r>
          </a:p>
          <a:p>
            <a:pPr eaLnBrk="1" hangingPunct="1">
              <a:buFontTx/>
              <a:buNone/>
            </a:pPr>
            <a:endParaRPr lang="en-US" sz="1800" b="0" dirty="0">
              <a:latin typeface="Arial"/>
              <a:cs typeface="Arial"/>
            </a:endParaRPr>
          </a:p>
          <a:p>
            <a:pPr eaLnBrk="1" hangingPunct="1"/>
            <a:r>
              <a:rPr lang="en-US" sz="1800" b="0" dirty="0">
                <a:latin typeface="Arial"/>
                <a:cs typeface="Arial"/>
              </a:rPr>
              <a:t>The Seasonality (or seasonal variation) </a:t>
            </a:r>
            <a:r>
              <a:rPr lang="en-US" sz="1800" b="0" i="1" dirty="0">
                <a:latin typeface="Arial"/>
                <a:cs typeface="Arial"/>
              </a:rPr>
              <a:t>S </a:t>
            </a:r>
            <a:r>
              <a:rPr lang="en-US" sz="1800" b="0" dirty="0">
                <a:latin typeface="Arial"/>
                <a:cs typeface="Arial"/>
              </a:rPr>
              <a:t>describes the fluctuations in the time series that recur during specific time periods, i.e. periodic fluctuations (regular pattern of up and down). Most commonly, the period is a year (seasonal span: 12 months or 4 trimesters). </a:t>
            </a:r>
            <a:endParaRPr lang="en-US" sz="1800" b="0" i="1" dirty="0">
              <a:latin typeface="Arial"/>
              <a:cs typeface="Arial"/>
            </a:endParaRPr>
          </a:p>
          <a:p>
            <a:pPr marL="0" indent="0" eaLnBrk="1" hangingPunct="1">
              <a:buNone/>
            </a:pPr>
            <a:endParaRPr lang="en-US" sz="1800" b="0" dirty="0">
              <a:latin typeface="Arial"/>
              <a:cs typeface="Arial"/>
            </a:endParaRPr>
          </a:p>
          <a:p>
            <a:pPr eaLnBrk="1" hangingPunct="1"/>
            <a:r>
              <a:rPr lang="en-US" sz="1800" b="0" dirty="0">
                <a:latin typeface="Arial"/>
                <a:cs typeface="Arial"/>
              </a:rPr>
              <a:t>The Residual effect </a:t>
            </a:r>
            <a:r>
              <a:rPr lang="en-US" sz="1800" b="0" i="1" dirty="0" err="1">
                <a:latin typeface="Arial"/>
                <a:cs typeface="Arial"/>
              </a:rPr>
              <a:t>Ɛ</a:t>
            </a:r>
            <a:r>
              <a:rPr lang="en-US" sz="1800" b="0" dirty="0">
                <a:latin typeface="Arial"/>
                <a:cs typeface="Arial"/>
              </a:rPr>
              <a:t> is what remains, having removed the Trend and Seasonal components of a time series. It represents the random error effect of a time series, caused by unforeseen rare events such as wars, hurricanes, strikes, by randomness of human actions or any unexplained causal factors.</a:t>
            </a:r>
          </a:p>
          <a:p>
            <a:pPr marL="0" indent="0" eaLnBrk="1" hangingPunct="1">
              <a:buNone/>
            </a:pPr>
            <a:endParaRPr lang="en-US" sz="1800" b="0" dirty="0">
              <a:latin typeface="Arial"/>
              <a:cs typeface="Arial"/>
            </a:endParaRPr>
          </a:p>
          <a:p>
            <a:pPr marL="0" indent="0" eaLnBrk="1" hangingPunct="1">
              <a:buNone/>
            </a:pPr>
            <a:r>
              <a:rPr lang="en-US" sz="1800" b="0" dirty="0">
                <a:latin typeface="Arial"/>
                <a:cs typeface="Arial"/>
              </a:rPr>
              <a:t>Each of the three components contributes to the determination of the value of </a:t>
            </a:r>
            <a:r>
              <a:rPr lang="en-US" sz="1800" b="0" i="1" dirty="0">
                <a:latin typeface="Arial"/>
                <a:cs typeface="Arial"/>
              </a:rPr>
              <a:t>Y(t)</a:t>
            </a:r>
            <a:r>
              <a:rPr lang="en-US" sz="1800" b="0" dirty="0">
                <a:latin typeface="Arial"/>
                <a:cs typeface="Arial"/>
              </a:rPr>
              <a:t> at each point in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96040"/>
            <a:ext cx="8229600" cy="625331"/>
          </a:xfrm>
        </p:spPr>
        <p:txBody>
          <a:bodyPr/>
          <a:lstStyle/>
          <a:p>
            <a:pPr eaLnBrk="1" hangingPunct="1"/>
            <a:r>
              <a:rPr lang="en-US" sz="2200" b="1" dirty="0">
                <a:latin typeface="Arial"/>
                <a:cs typeface="Arial"/>
              </a:rPr>
              <a:t>Examples of time series</a:t>
            </a:r>
          </a:p>
        </p:txBody>
      </p:sp>
      <p:pic>
        <p:nvPicPr>
          <p:cNvPr id="8397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1196975"/>
            <a:ext cx="4176712" cy="5329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85A108D-A394-4C31-97B6-DB381FD4F687}" type="slidenum">
              <a:rPr lang="en-US" sz="800" smtClean="0">
                <a:latin typeface="Arial"/>
                <a:cs typeface="Arial"/>
              </a:rPr>
              <a:pPr eaLnBrk="1" hangingPunct="1"/>
              <a:t>10</a:t>
            </a:fld>
            <a:endParaRPr lang="en-US"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>
          <a:xfrm>
            <a:off x="446856" y="343911"/>
            <a:ext cx="8229600" cy="625331"/>
          </a:xfrm>
        </p:spPr>
        <p:txBody>
          <a:bodyPr/>
          <a:lstStyle/>
          <a:p>
            <a:pPr eaLnBrk="1" hangingPunct="1"/>
            <a:r>
              <a:rPr lang="en-US" sz="2200" b="1" dirty="0">
                <a:latin typeface="Arial"/>
                <a:cs typeface="Arial"/>
              </a:rPr>
              <a:t>Example of a time series</a:t>
            </a:r>
            <a:r>
              <a:rPr lang="en-US" altLang="ja-JP" sz="2200" b="1" dirty="0">
                <a:latin typeface="Arial"/>
                <a:cs typeface="Arial"/>
              </a:rPr>
              <a:t>: Software sales</a:t>
            </a:r>
            <a:endParaRPr lang="en-US" sz="2200" b="1" dirty="0">
              <a:latin typeface="Arial"/>
              <a:cs typeface="Arial"/>
            </a:endParaRPr>
          </a:p>
        </p:txBody>
      </p:sp>
      <p:pic>
        <p:nvPicPr>
          <p:cNvPr id="8499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341438"/>
            <a:ext cx="7812087" cy="4895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D37936C-89DE-4840-B844-7DFBEBD4B9D1}" type="slidenum">
              <a:rPr lang="fr-FR" sz="800">
                <a:latin typeface="Arial"/>
                <a:cs typeface="Arial"/>
              </a:rPr>
              <a:pPr eaLnBrk="1" hangingPunct="1"/>
              <a:t>11</a:t>
            </a:fld>
            <a:endParaRPr lang="fr-FR" sz="800">
              <a:latin typeface="Arial"/>
              <a:cs typeface="Arial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3779912" y="4941168"/>
            <a:ext cx="792088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/>
              <a:cs typeface="Arial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5148064" y="1700808"/>
            <a:ext cx="792088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337370"/>
            <a:ext cx="8229600" cy="625331"/>
          </a:xfrm>
        </p:spPr>
        <p:txBody>
          <a:bodyPr/>
          <a:lstStyle/>
          <a:p>
            <a:pPr algn="ctr" eaLnBrk="1" hangingPunct="1"/>
            <a:r>
              <a:rPr lang="en-US" sz="2200" b="1" dirty="0">
                <a:latin typeface="Arial"/>
                <a:cs typeface="Arial"/>
              </a:rPr>
              <a:t>Champagne Sales</a:t>
            </a:r>
            <a:endParaRPr lang="fr-FR" sz="2200" b="1" dirty="0">
              <a:latin typeface="Arial"/>
              <a:cs typeface="Arial"/>
            </a:endParaRP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32306D1-E7E9-4C21-A287-237665D9743D}" type="slidenum">
              <a:rPr lang="fr-FR" sz="800">
                <a:latin typeface="Arial"/>
                <a:cs typeface="Arial"/>
              </a:rPr>
              <a:pPr eaLnBrk="1" hangingPunct="1"/>
              <a:t>12</a:t>
            </a:fld>
            <a:endParaRPr lang="fr-FR" sz="800">
              <a:latin typeface="Arial"/>
              <a:cs typeface="Arial"/>
            </a:endParaRPr>
          </a:p>
        </p:txBody>
      </p:sp>
      <p:pic>
        <p:nvPicPr>
          <p:cNvPr id="10" name="Image 6">
            <a:extLst>
              <a:ext uri="{FF2B5EF4-FFF2-40B4-BE49-F238E27FC236}">
                <a16:creationId xmlns:a16="http://schemas.microsoft.com/office/drawing/2014/main" id="{8FBEF7BE-AEE2-4A4E-B865-169331892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196752"/>
            <a:ext cx="7133019" cy="514753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08047"/>
            <a:ext cx="8229600" cy="625331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The 6 steps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13</a:t>
            </a:fld>
            <a:endParaRPr lang="en-US" sz="800" b="1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Decomposing the series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68538" y="2924969"/>
            <a:ext cx="4967287" cy="576039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321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E74C4D0-6951-45CF-8359-C71B22A9DF5F}" type="slidenum">
              <a:rPr lang="en-US" sz="800" smtClean="0">
                <a:latin typeface="Arial"/>
                <a:cs typeface="Arial"/>
              </a:rPr>
              <a:pPr eaLnBrk="1" hangingPunct="1"/>
              <a:t>14</a:t>
            </a:fld>
            <a:endParaRPr lang="en-US" sz="800">
              <a:latin typeface="Arial"/>
              <a:cs typeface="Arial"/>
            </a:endParaRPr>
          </a:p>
        </p:txBody>
      </p:sp>
      <p:sp>
        <p:nvSpPr>
          <p:cNvPr id="26626" name="Content Placeholder 2"/>
          <p:cNvSpPr>
            <a:spLocks noGrp="1"/>
          </p:cNvSpPr>
          <p:nvPr>
            <p:ph idx="4294967295"/>
          </p:nvPr>
        </p:nvSpPr>
        <p:spPr>
          <a:xfrm>
            <a:off x="467544" y="1143000"/>
            <a:ext cx="8064896" cy="54546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sz="1700" b="0" dirty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700" b="0" dirty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Arial"/>
                <a:cs typeface="Arial"/>
              </a:rPr>
              <a:t>Additive : 		</a:t>
            </a:r>
            <a:r>
              <a:rPr lang="en-US" sz="2400" i="1" dirty="0">
                <a:latin typeface="Arial"/>
                <a:cs typeface="Arial"/>
              </a:rPr>
              <a:t>y(t) = T + S + </a:t>
            </a:r>
            <a:r>
              <a:rPr lang="en-US" sz="2400" i="1" dirty="0" err="1">
                <a:latin typeface="Arial"/>
                <a:cs typeface="Arial"/>
              </a:rPr>
              <a:t>Ɛ</a:t>
            </a:r>
            <a:r>
              <a:rPr lang="en-US" sz="1800" i="1" dirty="0">
                <a:latin typeface="Arial"/>
                <a:cs typeface="Arial"/>
              </a:rPr>
              <a:t> </a:t>
            </a:r>
            <a:endParaRPr lang="en-US" sz="2400" i="1" dirty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0" dirty="0">
                <a:latin typeface="Arial"/>
                <a:cs typeface="Arial"/>
              </a:rPr>
              <a:t>There is an implicit assumption that the amplitude of the seasonal fluctuations is relatively the same each period, it is not affected by the general trend.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Arial"/>
                <a:cs typeface="Arial"/>
              </a:rPr>
              <a:t>Multiplicative :	 </a:t>
            </a:r>
            <a:r>
              <a:rPr lang="en-US" sz="2400" i="1" dirty="0">
                <a:latin typeface="Arial"/>
                <a:cs typeface="Arial"/>
              </a:rPr>
              <a:t>y(t) = T . S . </a:t>
            </a:r>
            <a:r>
              <a:rPr lang="en-US" sz="2400" i="1" dirty="0" err="1">
                <a:latin typeface="Arial"/>
                <a:cs typeface="Arial"/>
              </a:rPr>
              <a:t>Ɛ</a:t>
            </a:r>
            <a:r>
              <a:rPr lang="en-US" sz="1800" i="1" dirty="0">
                <a:latin typeface="Arial"/>
                <a:cs typeface="Arial"/>
              </a:rPr>
              <a:t> </a:t>
            </a:r>
            <a:endParaRPr lang="en-US" sz="2400" i="1" dirty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0" dirty="0">
                <a:latin typeface="Arial"/>
                <a:cs typeface="Arial"/>
              </a:rPr>
              <a:t>This models assumes that the seasonal (and other) effects act proportionally on the series such that seasonal variation increases over time.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666891" y="333375"/>
            <a:ext cx="363330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200" b="1" dirty="0">
                <a:latin typeface="Arial"/>
                <a:cs typeface="Arial"/>
              </a:rPr>
              <a:t>Step 3. Choosing a model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6381328"/>
            <a:ext cx="15776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chemeClr val="bg2">
                    <a:lumMod val="75000"/>
                  </a:schemeClr>
                </a:solidFill>
              </a:rPr>
              <a:t>CH &amp; RJ &amp; LF/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E5C9E59-41DF-487D-8E28-6E272A80CCF9}" type="slidenum">
              <a:rPr lang="en-US" sz="800" smtClean="0">
                <a:latin typeface="Arial"/>
                <a:cs typeface="Arial"/>
              </a:rPr>
              <a:pPr eaLnBrk="1" hangingPunct="1"/>
              <a:t>15</a:t>
            </a:fld>
            <a:endParaRPr lang="en-US" sz="800">
              <a:latin typeface="Arial"/>
              <a:cs typeface="Arial"/>
            </a:endParaRP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21113" y="3716338"/>
            <a:ext cx="5322887" cy="2911475"/>
          </a:xfrm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4217987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016559" y="374650"/>
            <a:ext cx="262987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200" b="1" dirty="0">
                <a:latin typeface="Arial"/>
                <a:cs typeface="Arial"/>
              </a:rPr>
              <a:t>Choosing a model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3" name="Connecteur droit avec flèche 2"/>
          <p:cNvCxnSpPr/>
          <p:nvPr/>
        </p:nvCxnSpPr>
        <p:spPr>
          <a:xfrm>
            <a:off x="4389437" y="2366963"/>
            <a:ext cx="39052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/>
          <p:cNvCxnSpPr/>
          <p:nvPr/>
        </p:nvCxnSpPr>
        <p:spPr>
          <a:xfrm flipH="1">
            <a:off x="3563888" y="489585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076056" y="1918573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Example of an additive model</a:t>
            </a:r>
          </a:p>
          <a:p>
            <a:r>
              <a:rPr lang="en-US" dirty="0">
                <a:latin typeface="Arial"/>
                <a:cs typeface="Arial"/>
              </a:rPr>
              <a:t>Monthly produced quantities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20" y="4437112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Example of a multiplicative model</a:t>
            </a:r>
          </a:p>
          <a:p>
            <a:r>
              <a:rPr lang="en-US" dirty="0">
                <a:latin typeface="Arial"/>
                <a:cs typeface="Arial"/>
              </a:rPr>
              <a:t>Monthly produced quantities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>
            <a:extLst>
              <a:ext uri="{FF2B5EF4-FFF2-40B4-BE49-F238E27FC236}">
                <a16:creationId xmlns:a16="http://schemas.microsoft.com/office/drawing/2014/main" id="{4D559450-8536-437F-94B6-40B767B0C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528" y="404664"/>
            <a:ext cx="8229600" cy="625331"/>
          </a:xfrm>
        </p:spPr>
        <p:txBody>
          <a:bodyPr/>
          <a:lstStyle/>
          <a:p>
            <a:pPr algn="ctr" eaLnBrk="1" hangingPunct="1"/>
            <a:r>
              <a:rPr lang="fr-FR" sz="2200" b="1" dirty="0">
                <a:solidFill>
                  <a:schemeClr val="tx1"/>
                </a:solidFill>
                <a:latin typeface="Arial" pitchFamily="34" charset="0"/>
              </a:rPr>
              <a:t>Champagne Sales</a:t>
            </a:r>
          </a:p>
        </p:txBody>
      </p:sp>
      <p:graphicFrame>
        <p:nvGraphicFramePr>
          <p:cNvPr id="8" name="Espace réservé du contenu 6">
            <a:extLst>
              <a:ext uri="{FF2B5EF4-FFF2-40B4-BE49-F238E27FC236}">
                <a16:creationId xmlns:a16="http://schemas.microsoft.com/office/drawing/2014/main" id="{8A3017E2-662D-45BA-809E-56470468F4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736846"/>
              </p:ext>
            </p:extLst>
          </p:nvPr>
        </p:nvGraphicFramePr>
        <p:xfrm>
          <a:off x="332995" y="1196752"/>
          <a:ext cx="4486423" cy="3168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76E823F-7404-444A-9EF6-9C4AC5D33F2C}" type="slidenum">
              <a:rPr lang="fr-FR" sz="800" b="1"/>
              <a:pPr eaLnBrk="1" hangingPunct="1"/>
              <a:t>16</a:t>
            </a:fld>
            <a:endParaRPr lang="fr-FR" sz="800" b="1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23F2E9-16F6-4C60-829E-0FBAEF6BF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526" y="3140968"/>
            <a:ext cx="3854501" cy="278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71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73868"/>
            <a:ext cx="8229600" cy="625331"/>
          </a:xfrm>
        </p:spPr>
        <p:txBody>
          <a:bodyPr/>
          <a:lstStyle/>
          <a:p>
            <a:pPr eaLnBrk="1" hangingPunct="1"/>
            <a:r>
              <a:rPr lang="en-US" sz="2200" b="1" dirty="0">
                <a:solidFill>
                  <a:schemeClr val="bg2"/>
                </a:solidFill>
                <a:latin typeface="Arial" pitchFamily="34" charset="0"/>
              </a:rPr>
              <a:t>Example 2: Air Traffic</a:t>
            </a: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76E823F-7404-444A-9EF6-9C4AC5D33F2C}" type="slidenum">
              <a:rPr lang="fr-FR" sz="800"/>
              <a:pPr eaLnBrk="1" hangingPunct="1"/>
              <a:t>17</a:t>
            </a:fld>
            <a:endParaRPr lang="fr-FR" sz="800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26BF9A7-B33F-46B5-9991-CDBA412DCE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087889"/>
              </p:ext>
            </p:extLst>
          </p:nvPr>
        </p:nvGraphicFramePr>
        <p:xfrm>
          <a:off x="1639925" y="1340768"/>
          <a:ext cx="6049404" cy="4332444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9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4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Jan - </a:t>
                      </a:r>
                      <a:r>
                        <a:rPr lang="fr-FR" sz="2400" u="none" strike="noStrike" dirty="0" err="1">
                          <a:effectLst/>
                        </a:rPr>
                        <a:t>Feb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Mar - </a:t>
                      </a:r>
                      <a:r>
                        <a:rPr lang="fr-FR" sz="2400" u="none" strike="noStrike" dirty="0" err="1">
                          <a:effectLst/>
                        </a:rPr>
                        <a:t>Apr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May -</a:t>
                      </a:r>
                    </a:p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Jun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 err="1">
                          <a:effectLst/>
                        </a:rPr>
                        <a:t>Jul</a:t>
                      </a:r>
                      <a:r>
                        <a:rPr lang="fr-FR" sz="2400" u="none" strike="noStrike" dirty="0">
                          <a:effectLst/>
                        </a:rPr>
                        <a:t> - </a:t>
                      </a:r>
                      <a:r>
                        <a:rPr lang="fr-FR" sz="2400" u="none" strike="noStrike" dirty="0" err="1">
                          <a:effectLst/>
                        </a:rPr>
                        <a:t>Aug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Sept-</a:t>
                      </a:r>
                    </a:p>
                    <a:p>
                      <a:pPr algn="ctr" fontAlgn="b"/>
                      <a:r>
                        <a:rPr lang="fr-FR" sz="2400" u="none" strike="noStrike" dirty="0" err="1">
                          <a:effectLst/>
                        </a:rPr>
                        <a:t>Oct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 err="1">
                          <a:effectLst/>
                        </a:rPr>
                        <a:t>Nov</a:t>
                      </a:r>
                      <a:r>
                        <a:rPr lang="fr-FR" sz="2400" u="none" strike="noStrike" dirty="0">
                          <a:effectLst/>
                        </a:rPr>
                        <a:t> - </a:t>
                      </a:r>
                      <a:r>
                        <a:rPr lang="fr-FR" sz="2400" u="none" strike="noStrike" dirty="0" err="1">
                          <a:effectLst/>
                        </a:rPr>
                        <a:t>Dec</a:t>
                      </a:r>
                      <a:endParaRPr lang="fr-FR" sz="24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3357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3811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4189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4389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4351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3580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3457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3842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4282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4496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4438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3645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3395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4086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4405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4538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4533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3824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3440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4002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4240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4675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4198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3843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1928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4393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4620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4975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5027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4386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4204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4706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5118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5302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5462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4640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30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4613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5258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5701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5872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>
                          <a:effectLst/>
                        </a:rPr>
                        <a:t>5982</a:t>
                      </a:r>
                      <a:endParaRPr lang="fr-FR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2400" u="none" strike="noStrike" dirty="0">
                          <a:effectLst/>
                        </a:rPr>
                        <a:t>5241</a:t>
                      </a:r>
                      <a:endParaRPr lang="fr-F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630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7384"/>
            <a:ext cx="8229600" cy="625331"/>
          </a:xfrm>
        </p:spPr>
        <p:txBody>
          <a:bodyPr/>
          <a:lstStyle/>
          <a:p>
            <a:pPr algn="ctr" eaLnBrk="1" hangingPunct="1"/>
            <a:r>
              <a:rPr lang="en-US" sz="2200" b="1" dirty="0">
                <a:solidFill>
                  <a:schemeClr val="bg2"/>
                </a:solidFill>
                <a:latin typeface="Arial" pitchFamily="34" charset="0"/>
              </a:rPr>
              <a:t>Air Traffic</a:t>
            </a:r>
            <a:endParaRPr lang="fr-FR" sz="2200" b="1" dirty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fld id="{376E823F-7404-444A-9EF6-9C4AC5D33F2C}" type="slidenum">
              <a:rPr lang="fr-FR" sz="800"/>
              <a:pPr algn="ctr" eaLnBrk="1" hangingPunct="1"/>
              <a:t>18</a:t>
            </a:fld>
            <a:endParaRPr lang="fr-FR" sz="80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342595C-55F2-478D-BCE6-ED0E5D19F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908657"/>
              </p:ext>
            </p:extLst>
          </p:nvPr>
        </p:nvGraphicFramePr>
        <p:xfrm>
          <a:off x="2699792" y="692696"/>
          <a:ext cx="3384376" cy="59408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2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3357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3811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4189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4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4389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4351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3580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3457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3842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4282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4496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11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4438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3645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3395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4086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4405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4538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4533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3824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3440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4002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21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4240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22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4675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4198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3843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1928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26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4393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566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273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56919DB9-2E9E-4CDC-A257-C12BFA522030}"/>
              </a:ext>
            </a:extLst>
          </p:cNvPr>
          <p:cNvGraphicFramePr>
            <a:graphicFrameLocks/>
          </p:cNvGraphicFramePr>
          <p:nvPr/>
        </p:nvGraphicFramePr>
        <p:xfrm>
          <a:off x="251520" y="980728"/>
          <a:ext cx="5760640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37E6CE7B-9692-4291-AD83-6F1F9837C6A0}"/>
              </a:ext>
            </a:extLst>
          </p:cNvPr>
          <p:cNvGraphicFramePr>
            <a:graphicFrameLocks/>
          </p:cNvGraphicFramePr>
          <p:nvPr/>
        </p:nvGraphicFramePr>
        <p:xfrm>
          <a:off x="2483768" y="3645024"/>
          <a:ext cx="583264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052F2A4C-B880-4B41-9238-2DD5E476346D}"/>
              </a:ext>
            </a:extLst>
          </p:cNvPr>
          <p:cNvSpPr txBox="1">
            <a:spLocks noChangeArrowheads="1"/>
          </p:cNvSpPr>
          <p:nvPr/>
        </p:nvSpPr>
        <p:spPr>
          <a:xfrm>
            <a:off x="1403648" y="333474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dirty="0">
                <a:solidFill>
                  <a:srgbClr val="000000"/>
                </a:solidFill>
                <a:latin typeface="Arial" pitchFamily="34" charset="0"/>
              </a:rPr>
              <a:t>Air Traffic</a:t>
            </a:r>
            <a:endParaRPr lang="fr-FR" sz="2200" kern="0" dirty="0">
              <a:latin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40BFA-AB50-4DBE-8C82-7D2317C66C56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25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8455" y="-27384"/>
            <a:ext cx="8229600" cy="625331"/>
          </a:xfrm>
        </p:spPr>
        <p:txBody>
          <a:bodyPr/>
          <a:lstStyle/>
          <a:p>
            <a:pPr algn="ctr" eaLnBrk="1" hangingPunct="1"/>
            <a:r>
              <a:rPr lang="en-US" sz="2200" b="1" dirty="0">
                <a:solidFill>
                  <a:schemeClr val="bg2"/>
                </a:solidFill>
                <a:latin typeface="Arial" pitchFamily="34" charset="0"/>
              </a:rPr>
              <a:t>Air Traffic</a:t>
            </a:r>
            <a:endParaRPr lang="fr-FR" sz="2200" b="1" dirty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fld id="{376E823F-7404-444A-9EF6-9C4AC5D33F2C}" type="slidenum">
              <a:rPr lang="fr-FR" sz="800"/>
              <a:pPr algn="ctr" eaLnBrk="1" hangingPunct="1"/>
              <a:t>20</a:t>
            </a:fld>
            <a:endParaRPr lang="fr-FR" sz="80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342595C-55F2-478D-BCE6-ED0E5D19F1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222311"/>
              </p:ext>
            </p:extLst>
          </p:nvPr>
        </p:nvGraphicFramePr>
        <p:xfrm>
          <a:off x="3023095" y="836712"/>
          <a:ext cx="2880321" cy="55673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0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3357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3357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3811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3811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4189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4189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4389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4389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4351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4351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3580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3580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3457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3457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3842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3842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4282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4282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4496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4496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4438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4438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3645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3645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3395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3395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4086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4086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4405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4405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4538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4538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4533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4533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3824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3824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19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3440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3440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4002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4002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4240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4240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4675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4675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4198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4198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3843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3843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25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>
                          <a:effectLst/>
                        </a:rPr>
                        <a:t>1928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3800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4393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4393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4620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4620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4975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4975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29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5027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5027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4386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4386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4204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4204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32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4706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4706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928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</a:rPr>
                        <a:t>5118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 dirty="0">
                          <a:effectLst/>
                        </a:rPr>
                        <a:t>5118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25166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…</a:t>
                      </a: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98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08047"/>
            <a:ext cx="8229600" cy="625331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The 6 steps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21</a:t>
            </a:fld>
            <a:endParaRPr lang="en-US" sz="800" b="1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Decomposing the series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54177" y="3859213"/>
            <a:ext cx="4967287" cy="576039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321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333375"/>
            <a:ext cx="6697662" cy="503238"/>
          </a:xfrm>
        </p:spPr>
        <p:txBody>
          <a:bodyPr/>
          <a:lstStyle/>
          <a:p>
            <a:pPr algn="ctr"/>
            <a:r>
              <a:rPr lang="en-US" sz="2200" b="1" dirty="0">
                <a:latin typeface="Arial"/>
                <a:cs typeface="Arial"/>
              </a:rPr>
              <a:t>Step 4. Decomposing the series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340768"/>
            <a:ext cx="8352928" cy="47529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0" dirty="0">
                <a:latin typeface="Arial"/>
                <a:cs typeface="Arial"/>
              </a:rPr>
              <a:t>4.1 Smoothing the time series</a:t>
            </a:r>
          </a:p>
          <a:p>
            <a:pPr eaLnBrk="1" hangingPunct="1"/>
            <a:endParaRPr lang="en-US" sz="2400" b="0" dirty="0">
              <a:latin typeface="Arial"/>
              <a:cs typeface="Arial"/>
            </a:endParaRPr>
          </a:p>
          <a:p>
            <a:pPr eaLnBrk="1" hangingPunct="1"/>
            <a:endParaRPr lang="en-US" sz="2400" b="0" dirty="0">
              <a:latin typeface="Arial"/>
              <a:cs typeface="Arial"/>
            </a:endParaRPr>
          </a:p>
          <a:p>
            <a:pPr marL="0" indent="0" eaLnBrk="1" hangingPunct="1">
              <a:buNone/>
            </a:pPr>
            <a:r>
              <a:rPr lang="en-US" sz="2400" b="0" dirty="0">
                <a:latin typeface="Arial"/>
                <a:cs typeface="Arial"/>
              </a:rPr>
              <a:t>4.2 Determining the seasonal component</a:t>
            </a:r>
          </a:p>
          <a:p>
            <a:pPr eaLnBrk="1" hangingPunct="1"/>
            <a:endParaRPr lang="en-US" sz="2400" b="0" dirty="0">
              <a:latin typeface="Arial"/>
              <a:cs typeface="Arial"/>
            </a:endParaRPr>
          </a:p>
          <a:p>
            <a:pPr eaLnBrk="1" hangingPunct="1"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marL="0" indent="0" eaLnBrk="1" hangingPunct="1">
              <a:buNone/>
            </a:pPr>
            <a:r>
              <a:rPr lang="en-US" sz="2400" b="0" dirty="0">
                <a:latin typeface="Arial"/>
                <a:cs typeface="Arial"/>
              </a:rPr>
              <a:t>4.3 Extracting the trend using the seasonally adjusted series</a:t>
            </a:r>
          </a:p>
          <a:p>
            <a:pPr eaLnBrk="1" hangingPunct="1"/>
            <a:endParaRPr lang="en-US" b="0" dirty="0">
              <a:latin typeface="Arial"/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8FC541A2-26A1-40B7-B273-6F2F94179E6C}" type="slidenum">
              <a:rPr lang="en-US" sz="800" smtClean="0">
                <a:latin typeface="Arial"/>
                <a:cs typeface="Arial"/>
              </a:rPr>
              <a:pPr eaLnBrk="1" hangingPunct="1"/>
              <a:t>22</a:t>
            </a:fld>
            <a:endParaRPr lang="en-US"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3586B27-36C7-4D89-A584-94A975AF7D98}" type="slidenum">
              <a:rPr lang="en-US" sz="800" smtClean="0">
                <a:latin typeface="Arial"/>
                <a:cs typeface="Arial"/>
              </a:rPr>
              <a:pPr eaLnBrk="1" hangingPunct="1"/>
              <a:t>23</a:t>
            </a:fld>
            <a:endParaRPr lang="en-US" sz="800">
              <a:latin typeface="Arial"/>
              <a:cs typeface="Arial"/>
            </a:endParaRPr>
          </a:p>
        </p:txBody>
      </p:sp>
      <p:sp>
        <p:nvSpPr>
          <p:cNvPr id="30722" name="Title 1"/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6408738" cy="503238"/>
          </a:xfrm>
        </p:spPr>
        <p:txBody>
          <a:bodyPr/>
          <a:lstStyle/>
          <a:p>
            <a:pPr marL="0" indent="0" algn="ctr" eaLnBrk="1" hangingPunct="1"/>
            <a:r>
              <a:rPr lang="en-US" sz="2200" b="1" dirty="0">
                <a:latin typeface="Arial"/>
                <a:cs typeface="Arial"/>
              </a:rPr>
              <a:t>Step 4.1: Smoothing the time series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4294967295"/>
          </p:nvPr>
        </p:nvSpPr>
        <p:spPr>
          <a:xfrm>
            <a:off x="574675" y="1557338"/>
            <a:ext cx="8173789" cy="4752975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400" b="0" dirty="0">
                <a:latin typeface="Arial"/>
                <a:cs typeface="Arial"/>
              </a:rPr>
              <a:t>Smoothing the original series helps identify the trend </a:t>
            </a:r>
            <a:r>
              <a:rPr lang="en-US" altLang="ja-JP" sz="2400" b="0" i="1" dirty="0">
                <a:latin typeface="Arial"/>
                <a:cs typeface="Arial"/>
              </a:rPr>
              <a:t>T</a:t>
            </a:r>
            <a:r>
              <a:rPr lang="en-US" sz="2400" b="0" dirty="0">
                <a:latin typeface="Arial"/>
                <a:cs typeface="Arial"/>
              </a:rPr>
              <a:t> by taking away the seasonal effect </a:t>
            </a:r>
            <a:r>
              <a:rPr lang="en-US" altLang="ja-JP" sz="2400" b="0" i="1" dirty="0">
                <a:latin typeface="Arial"/>
                <a:cs typeface="Arial"/>
              </a:rPr>
              <a:t>S</a:t>
            </a:r>
            <a:r>
              <a:rPr lang="en-US" altLang="ja-JP" sz="2400" b="0" dirty="0">
                <a:latin typeface="Arial"/>
                <a:cs typeface="Arial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US" sz="2400" b="0" dirty="0">
                <a:latin typeface="Arial"/>
                <a:cs typeface="Arial"/>
              </a:rPr>
              <a:t>We get a new series </a:t>
            </a:r>
            <a:r>
              <a:rPr lang="en-US" sz="2400" b="0" i="1" dirty="0" err="1">
                <a:latin typeface="Arial"/>
                <a:cs typeface="Arial"/>
              </a:rPr>
              <a:t>MA</a:t>
            </a:r>
            <a:r>
              <a:rPr lang="en-US" sz="2400" b="0" i="1" baseline="-25000" dirty="0" err="1">
                <a:latin typeface="Arial"/>
                <a:cs typeface="Arial"/>
              </a:rPr>
              <a:t>p</a:t>
            </a:r>
            <a:r>
              <a:rPr lang="en-US" sz="2400" b="0" i="1" dirty="0">
                <a:latin typeface="Arial"/>
                <a:cs typeface="Arial"/>
              </a:rPr>
              <a:t>(t), </a:t>
            </a:r>
            <a:r>
              <a:rPr lang="en-US" sz="2400" b="0" dirty="0">
                <a:latin typeface="Arial"/>
                <a:cs typeface="Arial"/>
              </a:rPr>
              <a:t>called a Moving Average of period length p</a:t>
            </a:r>
            <a:r>
              <a:rPr lang="en-US" altLang="ja-JP" sz="2400" b="0" dirty="0">
                <a:latin typeface="Arial"/>
                <a:cs typeface="Arial"/>
              </a:rPr>
              <a:t>: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tabLst>
                <a:tab pos="177800" algn="l"/>
              </a:tabLst>
            </a:pPr>
            <a:r>
              <a:rPr lang="en-US" sz="2400" b="0" dirty="0">
                <a:latin typeface="Arial"/>
                <a:cs typeface="Arial"/>
              </a:rPr>
              <a:t>Average because we determine the averages of observed values of a variable that surround a particular time t</a:t>
            </a:r>
            <a:r>
              <a:rPr lang="en-US" altLang="ja-JP" sz="2400" b="0" dirty="0">
                <a:latin typeface="Arial"/>
                <a:cs typeface="Arial"/>
              </a:rPr>
              <a:t>;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177800" algn="l"/>
              </a:tabLst>
            </a:pPr>
            <a:endParaRPr lang="en-US" altLang="ja-JP" sz="24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Char char="-"/>
              <a:tabLst>
                <a:tab pos="177800" algn="l"/>
              </a:tabLst>
            </a:pPr>
            <a:r>
              <a:rPr lang="en-US" sz="2400" b="0" dirty="0">
                <a:latin typeface="Arial"/>
                <a:cs typeface="Arial"/>
              </a:rPr>
              <a:t>Moving because it is calculated at each point t in time.</a:t>
            </a:r>
          </a:p>
          <a:p>
            <a:pPr marL="0" indent="0" eaLnBrk="1" hangingPunct="1">
              <a:lnSpc>
                <a:spcPct val="90000"/>
              </a:lnSpc>
              <a:buNone/>
              <a:tabLst>
                <a:tab pos="177800" algn="l"/>
              </a:tabLst>
            </a:pPr>
            <a:endParaRPr lang="en-US" altLang="ja-JP" sz="2400" b="0" dirty="0">
              <a:latin typeface="Arial"/>
              <a:cs typeface="Arial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8468AF5-F886-4C5C-98A7-75670B466AFB}" type="slidenum">
              <a:rPr lang="en-US" sz="800" smtClean="0"/>
              <a:pPr eaLnBrk="1" hangingPunct="1"/>
              <a:t>24</a:t>
            </a:fld>
            <a:endParaRPr lang="en-US" sz="800"/>
          </a:p>
        </p:txBody>
      </p:sp>
      <p:sp>
        <p:nvSpPr>
          <p:cNvPr id="32770" name="Content Placeholder 2"/>
          <p:cNvSpPr>
            <a:spLocks noGrp="1"/>
          </p:cNvSpPr>
          <p:nvPr>
            <p:ph idx="4294967295"/>
          </p:nvPr>
        </p:nvSpPr>
        <p:spPr>
          <a:xfrm>
            <a:off x="490468" y="1039050"/>
            <a:ext cx="8229600" cy="5821362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The moving averages method consists of replacing each value y(t) at a point in time by the average of p observed values that surround it: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(p-1)/2 preceding values, the given value, (p-1)/2 following values.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Calculation example when the period length is odd: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</p:txBody>
      </p:sp>
      <p:graphicFrame>
        <p:nvGraphicFramePr>
          <p:cNvPr id="33047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169767"/>
              </p:ext>
            </p:extLst>
          </p:nvPr>
        </p:nvGraphicFramePr>
        <p:xfrm>
          <a:off x="179512" y="3573016"/>
          <a:ext cx="8785225" cy="2148720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y(t)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048" name="Text Box 280"/>
          <p:cNvSpPr txBox="1">
            <a:spLocks noChangeArrowheads="1"/>
          </p:cNvSpPr>
          <p:nvPr/>
        </p:nvSpPr>
        <p:spPr bwMode="auto">
          <a:xfrm>
            <a:off x="2555875" y="404813"/>
            <a:ext cx="409878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b="1" dirty="0">
                <a:latin typeface="Arial" charset="0"/>
                <a:ea typeface="ＭＳ Ｐゴシック" charset="0"/>
              </a:rPr>
              <a:t>Calculating Moving Averages</a:t>
            </a:r>
          </a:p>
        </p:txBody>
      </p:sp>
    </p:spTree>
    <p:extLst>
      <p:ext uri="{BB962C8B-B14F-4D97-AF65-F5344CB8AC3E}">
        <p14:creationId xmlns:p14="http://schemas.microsoft.com/office/powerpoint/2010/main" val="2740276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8468AF5-F886-4C5C-98A7-75670B466AFB}" type="slidenum">
              <a:rPr lang="fr-FR" sz="800"/>
              <a:pPr eaLnBrk="1" hangingPunct="1"/>
              <a:t>25</a:t>
            </a:fld>
            <a:endParaRPr lang="fr-FR" sz="800"/>
          </a:p>
        </p:txBody>
      </p:sp>
      <p:sp>
        <p:nvSpPr>
          <p:cNvPr id="32770" name="Content Placeholder 2"/>
          <p:cNvSpPr>
            <a:spLocks noGrp="1"/>
          </p:cNvSpPr>
          <p:nvPr>
            <p:ph idx="4294967295"/>
          </p:nvPr>
        </p:nvSpPr>
        <p:spPr>
          <a:xfrm>
            <a:off x="517525" y="1124744"/>
            <a:ext cx="8229600" cy="5821362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The moving averages method consists of replacing each value y(t) at a point in time by the average of p observed values that surround it: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(p-1)/2 preceding values, the given value, (p-1)/2 following values.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Calculation example when the period length is odd: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2200" b="0" dirty="0">
              <a:latin typeface="Calibri" pitchFamily="34" charset="0"/>
            </a:endParaRPr>
          </a:p>
        </p:txBody>
      </p:sp>
      <p:graphicFrame>
        <p:nvGraphicFramePr>
          <p:cNvPr id="33047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922733"/>
              </p:ext>
            </p:extLst>
          </p:nvPr>
        </p:nvGraphicFramePr>
        <p:xfrm>
          <a:off x="179512" y="3573016"/>
          <a:ext cx="8785225" cy="2148720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y(t)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(2)=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(12+2+7)/3=7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048" name="Text Box 280"/>
          <p:cNvSpPr txBox="1">
            <a:spLocks noChangeArrowheads="1"/>
          </p:cNvSpPr>
          <p:nvPr/>
        </p:nvSpPr>
        <p:spPr bwMode="auto">
          <a:xfrm>
            <a:off x="2555875" y="404813"/>
            <a:ext cx="41529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b="1" dirty="0">
                <a:latin typeface="Arial" charset="0"/>
                <a:ea typeface="ＭＳ Ｐゴシック" charset="0"/>
              </a:rPr>
              <a:t>Calculating Moving Averages</a:t>
            </a:r>
          </a:p>
        </p:txBody>
      </p:sp>
    </p:spTree>
    <p:extLst>
      <p:ext uri="{BB962C8B-B14F-4D97-AF65-F5344CB8AC3E}">
        <p14:creationId xmlns:p14="http://schemas.microsoft.com/office/powerpoint/2010/main" val="434846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8468AF5-F886-4C5C-98A7-75670B466AFB}" type="slidenum">
              <a:rPr lang="fr-FR" sz="800"/>
              <a:pPr eaLnBrk="1" hangingPunct="1"/>
              <a:t>26</a:t>
            </a:fld>
            <a:endParaRPr lang="fr-FR" sz="800"/>
          </a:p>
        </p:txBody>
      </p:sp>
      <p:sp>
        <p:nvSpPr>
          <p:cNvPr id="32770" name="Content Placeholder 2"/>
          <p:cNvSpPr>
            <a:spLocks noGrp="1"/>
          </p:cNvSpPr>
          <p:nvPr>
            <p:ph idx="4294967295"/>
          </p:nvPr>
        </p:nvSpPr>
        <p:spPr>
          <a:xfrm>
            <a:off x="457324" y="1196752"/>
            <a:ext cx="8229600" cy="5821362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The moving averages method consists of replacing each value y(t) at a point in time by the average of p observed values that surround it: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(p-1)/2 preceding values, the given value, (p-1)/2 following values.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Calculation example when the period length is odd: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2200" b="0" dirty="0">
              <a:latin typeface="Calibri" pitchFamily="34" charset="0"/>
            </a:endParaRPr>
          </a:p>
        </p:txBody>
      </p:sp>
      <p:graphicFrame>
        <p:nvGraphicFramePr>
          <p:cNvPr id="33047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689559"/>
              </p:ext>
            </p:extLst>
          </p:nvPr>
        </p:nvGraphicFramePr>
        <p:xfrm>
          <a:off x="179512" y="3573016"/>
          <a:ext cx="8785225" cy="2148720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y(t)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(2)=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(12+2+7)/3=7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048" name="Text Box 280"/>
          <p:cNvSpPr txBox="1">
            <a:spLocks noChangeArrowheads="1"/>
          </p:cNvSpPr>
          <p:nvPr/>
        </p:nvSpPr>
        <p:spPr bwMode="auto">
          <a:xfrm>
            <a:off x="2555875" y="404813"/>
            <a:ext cx="41529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b="1" dirty="0">
                <a:latin typeface="Arial" charset="0"/>
                <a:ea typeface="ＭＳ Ｐゴシック" charset="0"/>
              </a:rPr>
              <a:t>Calculating Moving Averages</a:t>
            </a:r>
          </a:p>
        </p:txBody>
      </p:sp>
    </p:spTree>
    <p:extLst>
      <p:ext uri="{BB962C8B-B14F-4D97-AF65-F5344CB8AC3E}">
        <p14:creationId xmlns:p14="http://schemas.microsoft.com/office/powerpoint/2010/main" val="1593476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8468AF5-F886-4C5C-98A7-75670B466AFB}" type="slidenum">
              <a:rPr lang="fr-FR" sz="800"/>
              <a:pPr eaLnBrk="1" hangingPunct="1"/>
              <a:t>27</a:t>
            </a:fld>
            <a:endParaRPr lang="fr-FR" sz="800"/>
          </a:p>
        </p:txBody>
      </p:sp>
      <p:sp>
        <p:nvSpPr>
          <p:cNvPr id="32770" name="Content Placeholder 2"/>
          <p:cNvSpPr>
            <a:spLocks noGrp="1"/>
          </p:cNvSpPr>
          <p:nvPr>
            <p:ph idx="4294967295"/>
          </p:nvPr>
        </p:nvSpPr>
        <p:spPr>
          <a:xfrm>
            <a:off x="395536" y="1196752"/>
            <a:ext cx="8229600" cy="5821362"/>
          </a:xfrm>
        </p:spPr>
        <p:txBody>
          <a:bodyPr/>
          <a:lstStyle/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The moving averages method consists of replacing each value y(t) at a point in time by the average of p observed values that surround it: </a:t>
            </a:r>
          </a:p>
          <a:p>
            <a:pPr marL="0" indent="0" algn="just"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(p-1)/2 preceding values, the given value, (p-1)/2 following values.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200" b="0" dirty="0">
                <a:latin typeface="Arial"/>
                <a:cs typeface="Arial"/>
              </a:rPr>
              <a:t>Calculation example when the period length is odd: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fr-FR" sz="2200" b="0" dirty="0">
              <a:latin typeface="Calibri" pitchFamily="34" charset="0"/>
            </a:endParaRPr>
          </a:p>
        </p:txBody>
      </p:sp>
      <p:graphicFrame>
        <p:nvGraphicFramePr>
          <p:cNvPr id="33047" name="Group 2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348369"/>
              </p:ext>
            </p:extLst>
          </p:nvPr>
        </p:nvGraphicFramePr>
        <p:xfrm>
          <a:off x="239712" y="3584536"/>
          <a:ext cx="8785225" cy="2148720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82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6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y(t)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</a:t>
                      </a:r>
                      <a:r>
                        <a:rPr kumimoji="0" lang="fr-FR" sz="14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t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)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(2)=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(12+2+7)/3=7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MA</a:t>
                      </a:r>
                      <a:r>
                        <a:rPr kumimoji="0" lang="fr-FR" sz="1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(3)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=(12+2+…+5)/5=10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24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7.8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10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6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048" name="Text Box 280"/>
          <p:cNvSpPr txBox="1">
            <a:spLocks noChangeArrowheads="1"/>
          </p:cNvSpPr>
          <p:nvPr/>
        </p:nvSpPr>
        <p:spPr bwMode="auto">
          <a:xfrm>
            <a:off x="2555875" y="404813"/>
            <a:ext cx="41529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b="1" dirty="0">
                <a:latin typeface="Arial" charset="0"/>
                <a:ea typeface="ＭＳ Ｐゴシック" charset="0"/>
              </a:rPr>
              <a:t>Calculating Moving Averages</a:t>
            </a:r>
          </a:p>
        </p:txBody>
      </p:sp>
    </p:spTree>
    <p:extLst>
      <p:ext uri="{BB962C8B-B14F-4D97-AF65-F5344CB8AC3E}">
        <p14:creationId xmlns:p14="http://schemas.microsoft.com/office/powerpoint/2010/main" val="39245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4739" y="548680"/>
            <a:ext cx="8229600" cy="625331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b="1" dirty="0">
                <a:latin typeface="Arial" charset="0"/>
              </a:rPr>
              <a:t>Period length for Moving Averages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07953" y="1588288"/>
            <a:ext cx="8497887" cy="47529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r>
              <a:rPr lang="en-US" sz="2400" b="0" dirty="0">
                <a:latin typeface="Arial"/>
                <a:cs typeface="Arial"/>
              </a:rPr>
              <a:t> The period length of a moving average equal to the seasonal span.  </a:t>
            </a:r>
          </a:p>
          <a:p>
            <a:pPr marL="0" indent="0" eaLnBrk="1" hangingPunct="1">
              <a:lnSpc>
                <a:spcPct val="80000"/>
              </a:lnSpc>
            </a:pPr>
            <a:endParaRPr lang="en-US" sz="2400" b="0" dirty="0">
              <a:latin typeface="Arial"/>
              <a:cs typeface="Arial"/>
            </a:endParaRPr>
          </a:p>
          <a:p>
            <a:pPr marL="0" indent="0" eaLnBrk="1" hangingPunct="1">
              <a:lnSpc>
                <a:spcPct val="80000"/>
              </a:lnSpc>
            </a:pPr>
            <a:endParaRPr lang="en-US" sz="2400" b="0" dirty="0">
              <a:latin typeface="Arial"/>
              <a:cs typeface="Arial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sz="2400" b="0" dirty="0">
                <a:latin typeface="Arial"/>
                <a:cs typeface="Arial"/>
              </a:rPr>
              <a:t> The time series we will be dealing with are most commonly data from businesses for which we use yearly breakdown.</a:t>
            </a:r>
          </a:p>
          <a:p>
            <a:pPr marL="0" indent="0" eaLnBrk="1" hangingPunct="1">
              <a:lnSpc>
                <a:spcPct val="80000"/>
              </a:lnSpc>
            </a:pPr>
            <a:endParaRPr lang="en-US" sz="2400" b="0" i="1" dirty="0">
              <a:latin typeface="Arial"/>
              <a:cs typeface="Arial"/>
            </a:endParaRPr>
          </a:p>
          <a:p>
            <a:pPr marL="0" indent="0" eaLnBrk="1" hangingPunct="1">
              <a:lnSpc>
                <a:spcPct val="80000"/>
              </a:lnSpc>
            </a:pPr>
            <a:endParaRPr lang="en-US" sz="2400" b="0" i="1" dirty="0">
              <a:latin typeface="Arial"/>
              <a:cs typeface="Arial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sz="2400" b="0" i="1" dirty="0">
                <a:latin typeface="Arial"/>
                <a:cs typeface="Arial"/>
              </a:rPr>
              <a:t> </a:t>
            </a:r>
            <a:r>
              <a:rPr lang="en-US" sz="2400" b="0" dirty="0">
                <a:latin typeface="Arial"/>
                <a:cs typeface="Arial"/>
              </a:rPr>
              <a:t>To smooth away seasonality in monthly data we use MA</a:t>
            </a:r>
            <a:r>
              <a:rPr lang="en-US" sz="2400" b="0" baseline="-25000" dirty="0">
                <a:latin typeface="Arial"/>
                <a:cs typeface="Arial"/>
              </a:rPr>
              <a:t>12</a:t>
            </a:r>
            <a:r>
              <a:rPr lang="en-US" sz="2400" b="0" dirty="0">
                <a:latin typeface="Arial"/>
                <a:cs typeface="Arial"/>
              </a:rPr>
              <a:t>; to smooth away seasonality in quarterly data we use MA</a:t>
            </a:r>
            <a:r>
              <a:rPr lang="en-US" sz="2400" b="0" baseline="-25000" dirty="0">
                <a:latin typeface="Arial"/>
                <a:cs typeface="Arial"/>
              </a:rPr>
              <a:t>4</a:t>
            </a:r>
            <a:r>
              <a:rPr lang="en-US" sz="2400" b="0" dirty="0">
                <a:latin typeface="Arial"/>
                <a:cs typeface="Arial"/>
              </a:rPr>
              <a:t>; </a:t>
            </a:r>
            <a:r>
              <a:rPr lang="en-US" sz="2400" b="0" dirty="0" err="1">
                <a:latin typeface="Arial"/>
                <a:cs typeface="Arial"/>
              </a:rPr>
              <a:t>etc</a:t>
            </a:r>
            <a:r>
              <a:rPr lang="mr-IN" sz="2400" b="0" dirty="0">
                <a:latin typeface="Arial"/>
                <a:cs typeface="Arial"/>
              </a:rPr>
              <a:t>…</a:t>
            </a:r>
            <a:r>
              <a:rPr lang="en-US" sz="2400" b="0" dirty="0">
                <a:latin typeface="Arial"/>
                <a:cs typeface="Arial"/>
              </a:rPr>
              <a:t>  </a:t>
            </a:r>
            <a:endParaRPr lang="en-US" sz="2400" b="0" i="1" dirty="0">
              <a:latin typeface="Arial"/>
              <a:cs typeface="Arial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b="0" i="1" dirty="0">
              <a:latin typeface="Arial"/>
              <a:cs typeface="Arial"/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sz="2400" b="0" dirty="0">
              <a:latin typeface="Arial"/>
              <a:cs typeface="Arial"/>
            </a:endParaRPr>
          </a:p>
          <a:p>
            <a:pPr marL="0" indent="0" eaLnBrk="1" hangingPunct="1">
              <a:buFontTx/>
              <a:buNone/>
            </a:pPr>
            <a:endParaRPr lang="en-US" b="0" dirty="0">
              <a:latin typeface="Arial"/>
              <a:cs typeface="Arial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47E90A8-F582-45C4-AEE7-1B8C81470721}" type="slidenum">
              <a:rPr lang="fr-FR" sz="800"/>
              <a:pPr eaLnBrk="1" hangingPunct="1"/>
              <a:t>28</a:t>
            </a:fld>
            <a:endParaRPr lang="fr-FR" sz="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F1CDFE5-0409-47FF-93FA-FB4C21ACA756}" type="slidenum">
              <a:rPr lang="fr-FR" sz="800"/>
              <a:pPr eaLnBrk="1" hangingPunct="1"/>
              <a:t>29</a:t>
            </a:fld>
            <a:endParaRPr lang="fr-FR" sz="80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947EB1B-3187-4492-9682-D087BB7D1D2E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93689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" pitchFamily="34" charset="0"/>
              </a:rPr>
              <a:t>Air Traffic</a:t>
            </a:r>
            <a:endParaRPr lang="fr-FR" sz="2200" kern="0" dirty="0">
              <a:solidFill>
                <a:schemeClr val="bg2"/>
              </a:solidFill>
              <a:latin typeface="Arial" pitchFamily="34" charset="0"/>
            </a:endParaRPr>
          </a:p>
        </p:txBody>
      </p:sp>
      <p:graphicFrame>
        <p:nvGraphicFramePr>
          <p:cNvPr id="5" name="Group 74">
            <a:extLst>
              <a:ext uri="{FF2B5EF4-FFF2-40B4-BE49-F238E27FC236}">
                <a16:creationId xmlns:a16="http://schemas.microsoft.com/office/drawing/2014/main" id="{392E1259-BEAB-284A-A0F8-7D825B9595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029880"/>
              </p:ext>
            </p:extLst>
          </p:nvPr>
        </p:nvGraphicFramePr>
        <p:xfrm>
          <a:off x="467545" y="1196752"/>
          <a:ext cx="8064896" cy="4171952"/>
        </p:xfrm>
        <a:graphic>
          <a:graphicData uri="http://schemas.openxmlformats.org/drawingml/2006/table">
            <a:tbl>
              <a:tblPr/>
              <a:tblGrid>
                <a:gridCol w="1440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4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y(t)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3357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3811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7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M/J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4189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S/O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5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4351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N/D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3580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3457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8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3842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581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FF1CDFE5-0409-47FF-93FA-FB4C21ACA756}" type="slidenum">
              <a:rPr lang="fr-FR" sz="800"/>
              <a:pPr eaLnBrk="1" hangingPunct="1"/>
              <a:t>30</a:t>
            </a:fld>
            <a:endParaRPr lang="fr-FR" sz="80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947EB1B-3187-4492-9682-D087BB7D1D2E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93689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dirty="0">
                <a:solidFill>
                  <a:schemeClr val="bg2"/>
                </a:solidFill>
                <a:latin typeface="Arial" pitchFamily="34" charset="0"/>
              </a:rPr>
              <a:t>Air Traffic</a:t>
            </a:r>
            <a:endParaRPr lang="fr-FR" sz="2200" kern="0" dirty="0">
              <a:solidFill>
                <a:schemeClr val="bg2"/>
              </a:solidFill>
              <a:latin typeface="Arial" pitchFamily="34" charset="0"/>
            </a:endParaRPr>
          </a:p>
        </p:txBody>
      </p:sp>
      <p:graphicFrame>
        <p:nvGraphicFramePr>
          <p:cNvPr id="7" name="Group 74">
            <a:extLst>
              <a:ext uri="{FF2B5EF4-FFF2-40B4-BE49-F238E27FC236}">
                <a16:creationId xmlns:a16="http://schemas.microsoft.com/office/drawing/2014/main" id="{854021DE-21CB-534C-86A5-256023B11D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748739"/>
              </p:ext>
            </p:extLst>
          </p:nvPr>
        </p:nvGraphicFramePr>
        <p:xfrm>
          <a:off x="539553" y="1196752"/>
          <a:ext cx="8208912" cy="4452660"/>
        </p:xfrm>
        <a:graphic>
          <a:graphicData uri="http://schemas.openxmlformats.org/drawingml/2006/table">
            <a:tbl>
              <a:tblPr/>
              <a:tblGrid>
                <a:gridCol w="158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y(t)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MM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(t)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3357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3811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7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M/J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4189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MM</a:t>
                      </a:r>
                      <a:r>
                        <a:rPr kumimoji="0" lang="fr-FR" sz="1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(4)=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 (0,5. 3357+3811+4189+4389+4351+3580+0,5.3457) / 6 = 3954,50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S/O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5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4351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N/D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3580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3457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8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3842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304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7C63395-15B0-48FC-9BB2-FFB944325D3B}" type="slidenum">
              <a:rPr lang="fr-FR" sz="800"/>
              <a:pPr eaLnBrk="1" hangingPunct="1"/>
              <a:t>31</a:t>
            </a:fld>
            <a:endParaRPr lang="fr-FR" sz="800"/>
          </a:p>
        </p:txBody>
      </p:sp>
      <p:graphicFrame>
        <p:nvGraphicFramePr>
          <p:cNvPr id="94282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621609"/>
              </p:ext>
            </p:extLst>
          </p:nvPr>
        </p:nvGraphicFramePr>
        <p:xfrm>
          <a:off x="539553" y="1196752"/>
          <a:ext cx="7848873" cy="4452660"/>
        </p:xfrm>
        <a:graphic>
          <a:graphicData uri="http://schemas.openxmlformats.org/drawingml/2006/table">
            <a:tbl>
              <a:tblPr/>
              <a:tblGrid>
                <a:gridCol w="1440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45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y(t)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MM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(t)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3357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3811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7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M/J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4189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MM</a:t>
                      </a:r>
                      <a:r>
                        <a:rPr kumimoji="0" lang="fr-FR" sz="1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(4)=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 (0,5. 3357+3811+4189+4389+4351+3580+0,5.3457) / 6 = 3954,50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S/O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5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4351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3965,42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N/D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3580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3975,75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3457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3992,42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8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3842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4008,58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1115616" y="260648"/>
            <a:ext cx="662463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0" algn="ctr" eaLnBrk="1" hangingPunct="1"/>
            <a:r>
              <a:rPr lang="en-US" sz="2200" b="1" dirty="0">
                <a:solidFill>
                  <a:schemeClr val="bg2"/>
                </a:solidFill>
              </a:rPr>
              <a:t>Air Traffic</a:t>
            </a:r>
            <a:endParaRPr lang="fr-FR" sz="2200" b="1" kern="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285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7C63395-15B0-48FC-9BB2-FFB944325D3B}" type="slidenum">
              <a:rPr lang="fr-FR" sz="800"/>
              <a:pPr eaLnBrk="1" hangingPunct="1"/>
              <a:t>32</a:t>
            </a:fld>
            <a:endParaRPr lang="fr-FR" sz="800"/>
          </a:p>
        </p:txBody>
      </p:sp>
      <p:graphicFrame>
        <p:nvGraphicFramePr>
          <p:cNvPr id="94282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57443"/>
              </p:ext>
            </p:extLst>
          </p:nvPr>
        </p:nvGraphicFramePr>
        <p:xfrm>
          <a:off x="395537" y="1052736"/>
          <a:ext cx="8424937" cy="4452660"/>
        </p:xfrm>
        <a:graphic>
          <a:graphicData uri="http://schemas.openxmlformats.org/drawingml/2006/table">
            <a:tbl>
              <a:tblPr/>
              <a:tblGrid>
                <a:gridCol w="1440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16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y(t)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MM</a:t>
                      </a:r>
                      <a:r>
                        <a:rPr kumimoji="0" lang="fr-FR" sz="1400" b="1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  <a:r>
                        <a:rPr kumimoji="0" lang="fr-FR" sz="14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(t)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3357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400" dirty="0"/>
                        <a:t>3811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7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M/J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4189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</a:endParaRP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J/A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4389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MM</a:t>
                      </a:r>
                      <a:r>
                        <a:rPr kumimoji="0" lang="fr-FR" sz="1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  <a:r>
                        <a:rPr kumimoji="0" lang="fr-FR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(4)=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 (0,5. 3357+3811+4189+4389+4351+3580+0,5.3457) / 6 = 3954,50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S/O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5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4351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3965,42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N/D année1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6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3580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3975,75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J/F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3457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3992,42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M/A année2</a:t>
                      </a:r>
                    </a:p>
                  </a:txBody>
                  <a:tcPr marT="45715" marB="45715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8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3842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0"/>
                        </a:rPr>
                        <a:t>4008,58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1115616" y="260648"/>
            <a:ext cx="662463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0" algn="ctr" eaLnBrk="1" hangingPunct="1"/>
            <a:r>
              <a:rPr lang="en-US" sz="2200" b="1" dirty="0">
                <a:solidFill>
                  <a:schemeClr val="bg2"/>
                </a:solidFill>
              </a:rPr>
              <a:t>Air Traffic</a:t>
            </a:r>
            <a:endParaRPr lang="fr-FR" sz="2200" b="1" kern="0" dirty="0">
              <a:solidFill>
                <a:schemeClr val="bg2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9A08E1-AD58-4C75-AB6C-EFB4E63C2E60}"/>
              </a:ext>
            </a:extLst>
          </p:cNvPr>
          <p:cNvSpPr/>
          <p:nvPr/>
        </p:nvSpPr>
        <p:spPr>
          <a:xfrm>
            <a:off x="3131840" y="1484784"/>
            <a:ext cx="5760640" cy="1440160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6794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76791884-0FE0-47B5-B65F-427FB5D44006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48456" y="404664"/>
            <a:ext cx="8229600" cy="62533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200" b="0" dirty="0">
                <a:solidFill>
                  <a:schemeClr val="bg2"/>
                </a:solidFill>
                <a:latin typeface="Arial" pitchFamily="34" charset="0"/>
              </a:rPr>
              <a:t>Air Traffic</a:t>
            </a:r>
            <a:endParaRPr lang="fr-FR" sz="2200" b="0" kern="0" dirty="0">
              <a:solidFill>
                <a:schemeClr val="bg2"/>
              </a:solidFill>
              <a:latin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5F129BB-96C5-4F38-B79B-B6BE588B7A39}" type="slidenum">
              <a:rPr lang="fr-FR" sz="800"/>
              <a:pPr eaLnBrk="1" hangingPunct="1"/>
              <a:t>33</a:t>
            </a:fld>
            <a:endParaRPr lang="fr-FR" sz="800"/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203F3ED3-B9D9-4523-BBD3-9D48D767D1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3403606"/>
              </p:ext>
            </p:extLst>
          </p:nvPr>
        </p:nvGraphicFramePr>
        <p:xfrm>
          <a:off x="760989" y="1124744"/>
          <a:ext cx="740453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8971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D6754D-84B2-41AC-8BDA-8FD42F78E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40BFA-AB50-4DBE-8C82-7D2317C66C56}" type="slidenum">
              <a:rPr lang="fr-FR" smtClean="0"/>
              <a:pPr/>
              <a:t>34</a:t>
            </a:fld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4A5F6-17E7-4923-96EA-F7DEFCE4B318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60648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200" kern="0" dirty="0">
                <a:solidFill>
                  <a:schemeClr val="bg2"/>
                </a:solidFill>
                <a:latin typeface="Arial" pitchFamily="34" charset="0"/>
              </a:rPr>
              <a:t>Champagne Sales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16FA6E4-8E2F-4473-A2BD-678C003C7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612373"/>
              </p:ext>
            </p:extLst>
          </p:nvPr>
        </p:nvGraphicFramePr>
        <p:xfrm>
          <a:off x="1475656" y="1196760"/>
          <a:ext cx="3744417" cy="5327865"/>
        </p:xfrm>
        <a:graphic>
          <a:graphicData uri="http://schemas.openxmlformats.org/drawingml/2006/table">
            <a:tbl>
              <a:tblPr/>
              <a:tblGrid>
                <a:gridCol w="1227678">
                  <a:extLst>
                    <a:ext uri="{9D8B030D-6E8A-4147-A177-3AD203B41FA5}">
                      <a16:colId xmlns:a16="http://schemas.microsoft.com/office/drawing/2014/main" val="2110601272"/>
                    </a:ext>
                  </a:extLst>
                </a:gridCol>
                <a:gridCol w="1227678">
                  <a:extLst>
                    <a:ext uri="{9D8B030D-6E8A-4147-A177-3AD203B41FA5}">
                      <a16:colId xmlns:a16="http://schemas.microsoft.com/office/drawing/2014/main" val="3924221135"/>
                    </a:ext>
                  </a:extLst>
                </a:gridCol>
                <a:gridCol w="1289061">
                  <a:extLst>
                    <a:ext uri="{9D8B030D-6E8A-4147-A177-3AD203B41FA5}">
                      <a16:colId xmlns:a16="http://schemas.microsoft.com/office/drawing/2014/main" val="3635402678"/>
                    </a:ext>
                  </a:extLst>
                </a:gridCol>
              </a:tblGrid>
              <a:tr h="49918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Rank of </a:t>
                      </a:r>
                      <a:r>
                        <a:rPr lang="fr-FR" sz="1600" b="1" u="none" strike="noStrike" dirty="0" err="1">
                          <a:effectLst/>
                        </a:rPr>
                        <a:t>Month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Sales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b="1" u="none" strike="noStrike" dirty="0">
                          <a:effectLst/>
                        </a:rPr>
                        <a:t>MA12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925026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2815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 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217200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2672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 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558686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2755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 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83263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2721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 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040217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2946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 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95024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3036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 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874619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2282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3466,75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478244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2212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3447,125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8456310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9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2922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3450,416667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477549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4301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3484,625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565266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5764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3541,916667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237139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7312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3584,583333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449458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2541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3623,75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424532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14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2475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3635,958333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8289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3031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3645,125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529662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3266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3680,375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916221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3776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3732,333333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043928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3230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3820,625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278576"/>
                  </a:ext>
                </a:extLst>
              </a:tr>
              <a:tr h="25414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19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3028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3888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MS Sans Serif"/>
                      </a:endParaRPr>
                    </a:p>
                  </a:txBody>
                  <a:tcPr marL="9052" marR="9052" marT="9052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342257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5F71980-2F35-4A20-9013-F4399B9D461D}"/>
              </a:ext>
            </a:extLst>
          </p:cNvPr>
          <p:cNvSpPr txBox="1"/>
          <p:nvPr/>
        </p:nvSpPr>
        <p:spPr>
          <a:xfrm>
            <a:off x="5508104" y="1916832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3466,75 =</a:t>
            </a:r>
          </a:p>
          <a:p>
            <a:r>
              <a:rPr lang="fr-FR" dirty="0"/>
              <a:t>(2815/2+2672+2755+2721+2946+3036+2282+2212+2922+4301+5764+7312+2541/2)/12</a:t>
            </a:r>
          </a:p>
        </p:txBody>
      </p:sp>
    </p:spTree>
    <p:extLst>
      <p:ext uri="{BB962C8B-B14F-4D97-AF65-F5344CB8AC3E}">
        <p14:creationId xmlns:p14="http://schemas.microsoft.com/office/powerpoint/2010/main" val="1371693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409D9CB-670A-4B10-93A2-03F9241765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40BFA-AB50-4DBE-8C82-7D2317C66C56}" type="slidenum">
              <a:rPr lang="fr-FR" smtClean="0"/>
              <a:pPr/>
              <a:t>35</a:t>
            </a:fld>
            <a:endParaRPr lang="fr-FR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930F6BBF-3181-4006-9A36-91C2F8819D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156544"/>
              </p:ext>
            </p:extLst>
          </p:nvPr>
        </p:nvGraphicFramePr>
        <p:xfrm>
          <a:off x="755588" y="780348"/>
          <a:ext cx="756084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C4E235C-89A0-4659-BAA9-CF5D05BCD77B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60648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200" kern="0" dirty="0">
                <a:solidFill>
                  <a:schemeClr val="bg2"/>
                </a:solidFill>
                <a:latin typeface="Arial" pitchFamily="34" charset="0"/>
              </a:rPr>
              <a:t>Champagne Sales</a:t>
            </a:r>
          </a:p>
        </p:txBody>
      </p:sp>
    </p:spTree>
    <p:extLst>
      <p:ext uri="{BB962C8B-B14F-4D97-AF65-F5344CB8AC3E}">
        <p14:creationId xmlns:p14="http://schemas.microsoft.com/office/powerpoint/2010/main" val="25073547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313DBB0-6F84-4250-8B7C-D92855E1C32C}" type="slidenum">
              <a:rPr lang="en-US" sz="800" smtClean="0"/>
              <a:pPr eaLnBrk="1" hangingPunct="1"/>
              <a:t>36</a:t>
            </a:fld>
            <a:endParaRPr lang="en-US" sz="800"/>
          </a:p>
        </p:txBody>
      </p:sp>
      <p:sp>
        <p:nvSpPr>
          <p:cNvPr id="39938" name="Content Placeholder 4"/>
          <p:cNvSpPr>
            <a:spLocks noGrp="1"/>
          </p:cNvSpPr>
          <p:nvPr>
            <p:ph idx="4294967295"/>
          </p:nvPr>
        </p:nvSpPr>
        <p:spPr>
          <a:xfrm>
            <a:off x="503238" y="1341438"/>
            <a:ext cx="7885186" cy="6400800"/>
          </a:xfrm>
        </p:spPr>
        <p:txBody>
          <a:bodyPr/>
          <a:lstStyle/>
          <a:p>
            <a:pPr marL="265113" indent="-265113" eaLnBrk="1" hangingPunct="1">
              <a:buFontTx/>
              <a:buNone/>
            </a:pPr>
            <a:r>
              <a:rPr lang="en-US" sz="2200" b="0" u="sng" dirty="0">
                <a:latin typeface="Arial"/>
                <a:cs typeface="Arial"/>
              </a:rPr>
              <a:t>4 sub-steps:</a:t>
            </a:r>
          </a:p>
          <a:p>
            <a:pPr marL="265113" indent="-265113" eaLnBrk="1" hangingPunct="1">
              <a:buFontTx/>
              <a:buNone/>
            </a:pPr>
            <a:endParaRPr lang="en-US" sz="2200" b="0" dirty="0">
              <a:latin typeface="Arial"/>
              <a:cs typeface="Arial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US" sz="2200" b="0" dirty="0">
                <a:latin typeface="Arial"/>
                <a:cs typeface="Arial"/>
              </a:rPr>
              <a:t>Calculate the seasonal differences/ratios</a:t>
            </a:r>
          </a:p>
          <a:p>
            <a:pPr marL="457200" indent="-457200" eaLnBrk="1" hangingPunct="1">
              <a:buFont typeface="+mj-lt"/>
              <a:buAutoNum type="arabicPeriod"/>
            </a:pPr>
            <a:endParaRPr lang="en-US" sz="2200" b="0" dirty="0">
              <a:latin typeface="Arial"/>
              <a:cs typeface="Arial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US" sz="2200" b="0" dirty="0">
                <a:latin typeface="Arial"/>
                <a:cs typeface="Arial"/>
              </a:rPr>
              <a:t>Calculate the seasonal coefficients, </a:t>
            </a:r>
            <a:r>
              <a:rPr lang="en-US" sz="2200" b="0" i="1" dirty="0" err="1">
                <a:latin typeface="Arial"/>
                <a:cs typeface="Arial"/>
              </a:rPr>
              <a:t>s</a:t>
            </a:r>
            <a:r>
              <a:rPr lang="en-US" sz="2200" b="0" i="1" baseline="-25000" dirty="0" err="1">
                <a:latin typeface="Arial"/>
                <a:cs typeface="Arial"/>
              </a:rPr>
              <a:t>j</a:t>
            </a:r>
            <a:endParaRPr lang="en-US" sz="2200" b="0" i="1" baseline="-25000" dirty="0">
              <a:latin typeface="Arial"/>
              <a:cs typeface="Arial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sz="2200" b="0" i="1" baseline="-25000" dirty="0">
              <a:latin typeface="Arial"/>
              <a:cs typeface="Arial"/>
            </a:endParaRPr>
          </a:p>
          <a:p>
            <a:pPr marL="457200" indent="-457200" eaLnBrk="1" hangingPunct="1">
              <a:buFontTx/>
              <a:buAutoNum type="arabicPeriod"/>
            </a:pPr>
            <a:endParaRPr lang="en-US" sz="2200" b="0" i="1" baseline="-25000" dirty="0">
              <a:latin typeface="Arial"/>
              <a:cs typeface="Arial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US" sz="2200" b="0" dirty="0">
                <a:latin typeface="Arial"/>
                <a:cs typeface="Arial"/>
              </a:rPr>
              <a:t>Check the conservation principle: rescale the coefficients to </a:t>
            </a:r>
            <a:r>
              <a:rPr lang="en-US" sz="2200" b="0" i="1" dirty="0" err="1">
                <a:latin typeface="Arial"/>
                <a:cs typeface="Arial"/>
              </a:rPr>
              <a:t>s</a:t>
            </a:r>
            <a:r>
              <a:rPr lang="en-US" altLang="fr-FR" sz="2200" b="0" i="1" dirty="0" err="1">
                <a:latin typeface="Arial"/>
                <a:cs typeface="Arial"/>
              </a:rPr>
              <a:t>’</a:t>
            </a:r>
            <a:r>
              <a:rPr lang="en-US" altLang="ja-JP" sz="2200" b="0" i="1" baseline="-25000" dirty="0" err="1">
                <a:latin typeface="Arial"/>
                <a:cs typeface="Arial"/>
              </a:rPr>
              <a:t>j</a:t>
            </a:r>
            <a:endParaRPr lang="en-US" altLang="ja-JP" sz="2200" b="0" i="1" baseline="-25000" dirty="0">
              <a:latin typeface="Arial"/>
              <a:cs typeface="Arial"/>
            </a:endParaRPr>
          </a:p>
          <a:p>
            <a:pPr marL="457200" indent="-457200" eaLnBrk="1" hangingPunct="1">
              <a:buFont typeface="+mj-lt"/>
              <a:buAutoNum type="arabicPeriod"/>
            </a:pPr>
            <a:endParaRPr lang="en-US" altLang="ja-JP" sz="2200" b="0" i="1" baseline="-25000" dirty="0">
              <a:latin typeface="Arial"/>
              <a:cs typeface="Arial"/>
            </a:endParaRPr>
          </a:p>
          <a:p>
            <a:pPr marL="457200" indent="-457200" eaLnBrk="1" hangingPunct="1">
              <a:buFontTx/>
              <a:buAutoNum type="arabicPeriod"/>
            </a:pPr>
            <a:endParaRPr lang="en-US" altLang="ja-JP" sz="2200" b="0" i="1" baseline="-25000" dirty="0">
              <a:latin typeface="Arial"/>
              <a:cs typeface="Arial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US" sz="2200" b="0" dirty="0">
                <a:latin typeface="Arial"/>
                <a:cs typeface="Arial"/>
              </a:rPr>
              <a:t>Interpret the coefficients  </a:t>
            </a:r>
          </a:p>
          <a:p>
            <a:pPr marL="265113" indent="-265113" eaLnBrk="1" hangingPunct="1">
              <a:buFontTx/>
              <a:buNone/>
            </a:pPr>
            <a:endParaRPr lang="en-US" sz="2200" i="1" dirty="0">
              <a:latin typeface="Arial"/>
              <a:cs typeface="Arial"/>
            </a:endParaRPr>
          </a:p>
        </p:txBody>
      </p:sp>
      <p:sp>
        <p:nvSpPr>
          <p:cNvPr id="39939" name="Title 1"/>
          <p:cNvSpPr>
            <a:spLocks/>
          </p:cNvSpPr>
          <p:nvPr/>
        </p:nvSpPr>
        <p:spPr bwMode="auto">
          <a:xfrm>
            <a:off x="0" y="188913"/>
            <a:ext cx="8763000" cy="80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indent="0" algn="ctr" eaLnBrk="1" hangingPunct="1">
              <a:buNone/>
            </a:pPr>
            <a:r>
              <a:rPr lang="en-US" sz="2200" b="1" dirty="0">
                <a:latin typeface="Arial"/>
                <a:cs typeface="Arial"/>
              </a:rPr>
              <a:t>Step 4.2: Determining the seasonal component</a:t>
            </a:r>
          </a:p>
        </p:txBody>
      </p:sp>
    </p:spTree>
    <p:extLst>
      <p:ext uri="{BB962C8B-B14F-4D97-AF65-F5344CB8AC3E}">
        <p14:creationId xmlns:p14="http://schemas.microsoft.com/office/powerpoint/2010/main" val="374999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200" b="1" dirty="0">
                <a:latin typeface="Arial" pitchFamily="34" charset="0"/>
              </a:rPr>
              <a:t>Seasonal Component: Additive Model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560" y="1690630"/>
            <a:ext cx="7595766" cy="47529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1800" b="0" dirty="0">
                <a:latin typeface="Arial"/>
                <a:cs typeface="Arial"/>
              </a:rPr>
              <a:t>1. Calculate the seasonal differences: </a:t>
            </a:r>
            <a:r>
              <a:rPr lang="en-US" sz="1800" b="0" i="1" dirty="0">
                <a:latin typeface="Arial"/>
                <a:cs typeface="Arial"/>
              </a:rPr>
              <a:t>s(t) = y(t) – </a:t>
            </a:r>
            <a:r>
              <a:rPr lang="en-US" sz="1800" b="0" i="1" dirty="0" err="1">
                <a:latin typeface="Arial"/>
                <a:cs typeface="Arial"/>
              </a:rPr>
              <a:t>MA</a:t>
            </a:r>
            <a:r>
              <a:rPr lang="en-US" sz="1800" b="0" i="1" baseline="-25000" dirty="0" err="1">
                <a:latin typeface="Arial"/>
                <a:cs typeface="Arial"/>
              </a:rPr>
              <a:t>p</a:t>
            </a:r>
            <a:r>
              <a:rPr lang="en-US" sz="1800" b="0" i="1" dirty="0">
                <a:latin typeface="Arial"/>
                <a:cs typeface="Arial"/>
              </a:rPr>
              <a:t>(t)</a:t>
            </a:r>
          </a:p>
          <a:p>
            <a:pPr marL="381000" indent="-381000" eaLnBrk="1" hangingPunct="1">
              <a:buFontTx/>
              <a:buNone/>
            </a:pPr>
            <a:endParaRPr lang="en-US" sz="1800" b="0" i="1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None/>
            </a:pPr>
            <a:r>
              <a:rPr lang="en-US" sz="1800" b="0" dirty="0">
                <a:latin typeface="Arial"/>
                <a:cs typeface="Arial"/>
              </a:rPr>
              <a:t>2. Calculate the seasonal coefficients, </a:t>
            </a:r>
            <a:r>
              <a:rPr lang="en-US" sz="1800" b="0" i="1" dirty="0" err="1">
                <a:latin typeface="Arial"/>
                <a:cs typeface="Arial"/>
              </a:rPr>
              <a:t>s</a:t>
            </a:r>
            <a:r>
              <a:rPr lang="en-US" sz="1800" b="0" i="1" baseline="-25000" dirty="0" err="1">
                <a:latin typeface="Arial"/>
                <a:cs typeface="Arial"/>
              </a:rPr>
              <a:t>j</a:t>
            </a:r>
            <a:r>
              <a:rPr lang="en-US" sz="1800" b="0" dirty="0">
                <a:latin typeface="Arial"/>
                <a:cs typeface="Arial"/>
              </a:rPr>
              <a:t>: average all the </a:t>
            </a:r>
            <a:r>
              <a:rPr lang="en-US" sz="1800" b="0" i="1" dirty="0">
                <a:latin typeface="Arial"/>
                <a:cs typeface="Arial"/>
              </a:rPr>
              <a:t>s(t)</a:t>
            </a:r>
            <a:r>
              <a:rPr lang="en-US" sz="1800" b="0" dirty="0">
                <a:latin typeface="Arial"/>
                <a:cs typeface="Arial"/>
              </a:rPr>
              <a:t> of the same rank (for each month or each quarter j). We get p seasonal coefficients </a:t>
            </a:r>
            <a:r>
              <a:rPr lang="en-US" sz="1800" b="0" i="1" dirty="0" err="1">
                <a:latin typeface="Arial"/>
                <a:cs typeface="Arial"/>
              </a:rPr>
              <a:t>s</a:t>
            </a:r>
            <a:r>
              <a:rPr lang="en-US" sz="1800" b="0" i="1" baseline="-25000" dirty="0" err="1">
                <a:latin typeface="Arial"/>
                <a:cs typeface="Arial"/>
              </a:rPr>
              <a:t>j</a:t>
            </a:r>
            <a:r>
              <a:rPr lang="en-US" sz="1800" b="0" dirty="0">
                <a:latin typeface="Arial"/>
                <a:cs typeface="Arial"/>
              </a:rPr>
              <a:t> (12 coefficients for monthly data, 4 coefficients for quarterly data). </a:t>
            </a:r>
          </a:p>
          <a:p>
            <a:pPr marL="381000" indent="-381000" eaLnBrk="1" hangingPunct="1">
              <a:buFontTx/>
              <a:buNone/>
            </a:pPr>
            <a:endParaRPr lang="en-US" sz="1800" b="0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None/>
            </a:pPr>
            <a:r>
              <a:rPr lang="en-US" sz="1800" b="0" dirty="0">
                <a:latin typeface="Arial"/>
                <a:cs typeface="Arial"/>
              </a:rPr>
              <a:t>3. Check the conservation principle:</a:t>
            </a:r>
          </a:p>
          <a:p>
            <a:pPr marL="381000" indent="-381000" eaLnBrk="1" hangingPunct="1">
              <a:buFontTx/>
              <a:buAutoNum type="arabicPeriod"/>
            </a:pPr>
            <a:endParaRPr lang="en-US" sz="1800" b="0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None/>
            </a:pPr>
            <a:r>
              <a:rPr lang="en-US" sz="1800" b="0" dirty="0">
                <a:latin typeface="Arial"/>
                <a:cs typeface="Arial"/>
              </a:rPr>
              <a:t>In case it is not respected</a:t>
            </a:r>
            <a:r>
              <a:rPr lang="en-US" altLang="ja-JP" sz="1800" b="0" dirty="0">
                <a:latin typeface="Arial"/>
                <a:cs typeface="Arial"/>
              </a:rPr>
              <a:t>, rescale the coefficients as follows:</a:t>
            </a:r>
          </a:p>
          <a:p>
            <a:pPr marL="381000" indent="-381000" eaLnBrk="1" hangingPunct="1">
              <a:buFontTx/>
              <a:buNone/>
            </a:pPr>
            <a:endParaRPr lang="en-US" altLang="ja-JP" sz="1800" b="0" dirty="0">
              <a:latin typeface="Arial"/>
              <a:cs typeface="Arial"/>
            </a:endParaRPr>
          </a:p>
          <a:p>
            <a:pPr marL="381000" indent="-381000" eaLnBrk="1" hangingPunct="1">
              <a:buNone/>
            </a:pPr>
            <a:r>
              <a:rPr lang="en-US" altLang="ja-JP" sz="1800" b="0" dirty="0">
                <a:latin typeface="Arial"/>
                <a:cs typeface="Arial"/>
              </a:rPr>
              <a:t>4. </a:t>
            </a:r>
            <a:r>
              <a:rPr lang="en-US" sz="1800" b="0" dirty="0">
                <a:latin typeface="Arial"/>
                <a:cs typeface="Arial"/>
              </a:rPr>
              <a:t>Interpret the coefficients.  </a:t>
            </a:r>
          </a:p>
          <a:p>
            <a:pPr marL="381000" indent="-381000" eaLnBrk="1" hangingPunct="1">
              <a:buFontTx/>
              <a:buNone/>
            </a:pPr>
            <a:endParaRPr lang="en-US" altLang="ja-JP" sz="1800" b="0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AutoNum type="arabicPeriod"/>
            </a:pPr>
            <a:endParaRPr lang="en-US" sz="1800" b="0" dirty="0">
              <a:latin typeface="Arial"/>
              <a:cs typeface="Arial"/>
            </a:endParaRPr>
          </a:p>
        </p:txBody>
      </p:sp>
      <p:graphicFrame>
        <p:nvGraphicFramePr>
          <p:cNvPr id="40966" name="Object 8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124210457"/>
              </p:ext>
            </p:extLst>
          </p:nvPr>
        </p:nvGraphicFramePr>
        <p:xfrm>
          <a:off x="7020272" y="3738412"/>
          <a:ext cx="1871662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55700" imgH="381000" progId="Equation.3">
                  <p:embed/>
                </p:oleObj>
              </mc:Choice>
              <mc:Fallback>
                <p:oleObj name="Equation" r:id="rId3" imgW="1155700" imgH="381000" progId="Equation.3">
                  <p:embed/>
                  <p:pic>
                    <p:nvPicPr>
                      <p:cNvPr id="0" name="Picture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3738412"/>
                        <a:ext cx="1871662" cy="617537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F0EF698-5319-4E9E-A04A-F7AA49E8A42E}" type="slidenum">
              <a:rPr lang="en-US" sz="800" smtClean="0"/>
              <a:pPr eaLnBrk="1" hangingPunct="1"/>
              <a:t>37</a:t>
            </a:fld>
            <a:endParaRPr lang="en-US" sz="800"/>
          </a:p>
        </p:txBody>
      </p:sp>
      <p:graphicFrame>
        <p:nvGraphicFramePr>
          <p:cNvPr id="40964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092824"/>
              </p:ext>
            </p:extLst>
          </p:nvPr>
        </p:nvGraphicFramePr>
        <p:xfrm>
          <a:off x="4417475" y="3207366"/>
          <a:ext cx="5842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3947" imgH="355446" progId="Equation.3">
                  <p:embed/>
                </p:oleObj>
              </mc:Choice>
              <mc:Fallback>
                <p:oleObj name="Equation" r:id="rId5" imgW="583947" imgH="355446" progId="Equation.3">
                  <p:embed/>
                  <p:pic>
                    <p:nvPicPr>
                      <p:cNvPr id="0" name="Picture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7475" y="3207366"/>
                        <a:ext cx="584200" cy="35560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6">
            <a:extLst>
              <a:ext uri="{FF2B5EF4-FFF2-40B4-BE49-F238E27FC236}">
                <a16:creationId xmlns:a16="http://schemas.microsoft.com/office/drawing/2014/main" id="{A686C91C-272C-4686-9720-526D29A9E84D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1577676" y="625514"/>
            <a:ext cx="64087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0" algn="ctr" eaLnBrk="1" hangingPunct="1"/>
            <a:r>
              <a:rPr lang="en-US" sz="2200" b="1" dirty="0">
                <a:solidFill>
                  <a:srgbClr val="000000"/>
                </a:solidFill>
              </a:rPr>
              <a:t>Air Traffic</a:t>
            </a:r>
            <a:endParaRPr lang="fr-FR" sz="2200" b="1" kern="0" dirty="0">
              <a:solidFill>
                <a:srgbClr val="000000"/>
              </a:solidFill>
            </a:endParaRPr>
          </a:p>
        </p:txBody>
      </p:sp>
      <p:graphicFrame>
        <p:nvGraphicFramePr>
          <p:cNvPr id="6" name="Espace réservé du tableau 5">
            <a:extLst>
              <a:ext uri="{FF2B5EF4-FFF2-40B4-BE49-F238E27FC236}">
                <a16:creationId xmlns:a16="http://schemas.microsoft.com/office/drawing/2014/main" id="{5306F2C5-C3AA-42E1-849E-3964094BFADC}"/>
              </a:ext>
            </a:extLst>
          </p:cNvPr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2973356897"/>
              </p:ext>
            </p:extLst>
          </p:nvPr>
        </p:nvGraphicFramePr>
        <p:xfrm>
          <a:off x="432048" y="1539979"/>
          <a:ext cx="3888432" cy="4409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2345472948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171408946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78542635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365973892"/>
                    </a:ext>
                  </a:extLst>
                </a:gridCol>
              </a:tblGrid>
              <a:tr h="18504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t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y(t)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MA6(t)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</a:t>
                      </a:r>
                      <a:r>
                        <a:rPr lang="fr-FR" sz="1000" b="1" u="none" strike="noStrike" dirty="0" err="1">
                          <a:effectLst/>
                        </a:rPr>
                        <a:t>seasonal</a:t>
                      </a:r>
                      <a:r>
                        <a:rPr lang="fr-FR" sz="1000" b="1" u="none" strike="noStrike" dirty="0">
                          <a:effectLst/>
                        </a:rPr>
                        <a:t> </a:t>
                      </a:r>
                      <a:r>
                        <a:rPr lang="fr-FR" sz="1000" b="1" u="none" strike="noStrike" dirty="0" err="1">
                          <a:effectLst/>
                        </a:rPr>
                        <a:t>differences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02264934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3357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4659630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3811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6050440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4189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6428133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3954,50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434,50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5480173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4351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3965,42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385,58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70271828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3580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3975,75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-395,75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90572644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3457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3992,42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-535,42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0947543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4008,58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-166,58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20883575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4282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4021,25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260,75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59527084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4496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4021,50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474,50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5617628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4036,67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401,33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17344971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3645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4067,25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-422,25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9000741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3395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4081,00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-686,00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2069063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4092,42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2281124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4405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4115,25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289,75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3313177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4538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4133,92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404,08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86838260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4533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4130,67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402,33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12514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3824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4109,92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-285,92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15825089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3440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4107,58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-667,58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2115657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4091,08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-89,08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4931506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4064,75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175,25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8053925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4096,33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578,67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67175101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4198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4158,92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45450254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3843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4223,17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-380,17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63639042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4279,83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-479,83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6182242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4393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4373,92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8689911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2B899F-F804-480D-9A1D-82BF0CDC19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867E3F5B-1D06-4B46-B33B-2B7611EEB35B}" type="slidenum">
              <a:rPr lang="fr-FR" smtClean="0"/>
              <a:pPr/>
              <a:t>38</a:t>
            </a:fld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F23E2B6-3940-40F7-9EA2-91DDD26D2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968422"/>
              </p:ext>
            </p:extLst>
          </p:nvPr>
        </p:nvGraphicFramePr>
        <p:xfrm>
          <a:off x="5220072" y="2106667"/>
          <a:ext cx="3456384" cy="2522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413107294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43746657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9188643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688143774"/>
                    </a:ext>
                  </a:extLst>
                </a:gridCol>
              </a:tblGrid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4620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4488,25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131,75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4903236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4975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4567,17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407,83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2852993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5027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4626,92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21442765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4694,50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-308,50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77041451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4204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4763,25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-559,25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87383530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4706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4826,75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-120,75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40980489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5118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4884,17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233,83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9726175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5302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4939,42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362,58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65532086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5462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5019,50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442,50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2004841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5114,08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-474,08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07291543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4613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5210,17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-597,17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76123493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5258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5301,00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-43,00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805579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5701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5394,42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306,58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14752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5872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79220598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5982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61581036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5241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63567472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4F2307C-FDE6-49EC-A61C-CE60C742DCA7}"/>
              </a:ext>
            </a:extLst>
          </p:cNvPr>
          <p:cNvSpPr txBox="1"/>
          <p:nvPr/>
        </p:nvSpPr>
        <p:spPr>
          <a:xfrm>
            <a:off x="1690936" y="1090187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T+S+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sz="2400" i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5EF608-F078-4511-AB98-9CFED30115AF}"/>
              </a:ext>
            </a:extLst>
          </p:cNvPr>
          <p:cNvSpPr txBox="1"/>
          <p:nvPr/>
        </p:nvSpPr>
        <p:spPr>
          <a:xfrm>
            <a:off x="2987824" y="1136353"/>
            <a:ext cx="7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36A58C-2524-43B1-9E1B-ECEB67B61A14}"/>
              </a:ext>
            </a:extLst>
          </p:cNvPr>
          <p:cNvSpPr txBox="1"/>
          <p:nvPr/>
        </p:nvSpPr>
        <p:spPr>
          <a:xfrm>
            <a:off x="3841035" y="104402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S+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2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tableau 5">
            <a:extLst>
              <a:ext uri="{FF2B5EF4-FFF2-40B4-BE49-F238E27FC236}">
                <a16:creationId xmlns:a16="http://schemas.microsoft.com/office/drawing/2014/main" id="{5306F2C5-C3AA-42E1-849E-3964094BFADC}"/>
              </a:ext>
            </a:extLst>
          </p:cNvPr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2053960706"/>
              </p:ext>
            </p:extLst>
          </p:nvPr>
        </p:nvGraphicFramePr>
        <p:xfrm>
          <a:off x="391652" y="1448539"/>
          <a:ext cx="3888432" cy="4500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2345472948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171408946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78542635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365973892"/>
                    </a:ext>
                  </a:extLst>
                </a:gridCol>
              </a:tblGrid>
              <a:tr h="18504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t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y(t)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MA6(t)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</a:t>
                      </a:r>
                      <a:r>
                        <a:rPr lang="fr-FR" sz="1000" b="1" u="none" strike="noStrike" dirty="0" err="1">
                          <a:effectLst/>
                        </a:rPr>
                        <a:t>seasonal</a:t>
                      </a:r>
                      <a:r>
                        <a:rPr lang="fr-FR" sz="1000" b="1" u="none" strike="noStrike" dirty="0">
                          <a:effectLst/>
                        </a:rPr>
                        <a:t> </a:t>
                      </a:r>
                      <a:r>
                        <a:rPr lang="fr-FR" sz="1000" b="1" u="none" strike="noStrike" dirty="0" err="1">
                          <a:effectLst/>
                        </a:rPr>
                        <a:t>differences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02264934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3357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4659630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3811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6050440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4189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6428133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3954,50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600" b="1" u="none" strike="noStrike" dirty="0">
                          <a:effectLst/>
                        </a:rPr>
                        <a:t>434,50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5480173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4351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3965,42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385,58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70271828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3580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3975,75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-395,75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90572644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3457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3992,42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-535,42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0947543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4008,58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-166,58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20883575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4282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4021,25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260,75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59527084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4496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4021,50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474,50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5617628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4036,67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401,33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17344971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3645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4067,25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-422,25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9000741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3395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4081,00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-686,00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2069063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4092,42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2281124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4405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4115,25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289,75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3313177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4538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4133,92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404,08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86838260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4533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4130,67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402,33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12514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3824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4109,92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-285,92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15825089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3440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4107,58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-667,58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2115657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4091,08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-89,08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4931506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4064,75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175,25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8053925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4096,33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578,67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67175101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4198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4158,92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45450254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3843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4223,17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-380,17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63639042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4279,83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-479,83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6182242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4393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4373,92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8689911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2B899F-F804-480D-9A1D-82BF0CDC19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867E3F5B-1D06-4B46-B33B-2B7611EEB35B}" type="slidenum">
              <a:rPr lang="fr-FR" smtClean="0"/>
              <a:pPr/>
              <a:t>39</a:t>
            </a:fld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F23E2B6-3940-40F7-9EA2-91DDD26D2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449710"/>
              </p:ext>
            </p:extLst>
          </p:nvPr>
        </p:nvGraphicFramePr>
        <p:xfrm>
          <a:off x="5179676" y="2015227"/>
          <a:ext cx="3456384" cy="25226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413107294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43746657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9188643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688143774"/>
                    </a:ext>
                  </a:extLst>
                </a:gridCol>
              </a:tblGrid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4620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4488,25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131,75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4903236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4975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4567,17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407,83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2852993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5027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4626,92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21442765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4694,50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-308,50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77041451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4204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4763,25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-559,25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87383530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4706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4826,75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-120,75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40980489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5118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4884,17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233,83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9726175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5302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4939,42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362,58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65532086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5462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5019,50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442,50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2004841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5114,08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-474,08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07291543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4613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5210,17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-597,17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76123493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5258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5301,00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-43,00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805579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5701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5394,42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306,58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14752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5872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79220598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5982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61581036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5241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63567472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4F2307C-FDE6-49EC-A61C-CE60C742DCA7}"/>
              </a:ext>
            </a:extLst>
          </p:cNvPr>
          <p:cNvSpPr txBox="1"/>
          <p:nvPr/>
        </p:nvSpPr>
        <p:spPr>
          <a:xfrm>
            <a:off x="1650540" y="998747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T+S+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sz="2400" i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5EF608-F078-4511-AB98-9CFED30115AF}"/>
              </a:ext>
            </a:extLst>
          </p:cNvPr>
          <p:cNvSpPr txBox="1"/>
          <p:nvPr/>
        </p:nvSpPr>
        <p:spPr>
          <a:xfrm>
            <a:off x="2947428" y="1044913"/>
            <a:ext cx="7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36A58C-2524-43B1-9E1B-ECEB67B61A14}"/>
              </a:ext>
            </a:extLst>
          </p:cNvPr>
          <p:cNvSpPr txBox="1"/>
          <p:nvPr/>
        </p:nvSpPr>
        <p:spPr>
          <a:xfrm>
            <a:off x="3800639" y="95258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S</a:t>
            </a:r>
            <a:r>
              <a:rPr lang="fr-FR" dirty="0">
                <a:solidFill>
                  <a:srgbClr val="FF0000"/>
                </a:solidFill>
              </a:rPr>
              <a:t>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6E3C3C-B097-458D-B24C-909ABF2FEA25}"/>
              </a:ext>
            </a:extLst>
          </p:cNvPr>
          <p:cNvSpPr txBox="1"/>
          <p:nvPr/>
        </p:nvSpPr>
        <p:spPr>
          <a:xfrm>
            <a:off x="5940796" y="1014135"/>
            <a:ext cx="3023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434,50 = 4389 - 3954,50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35C25664-70C8-4FCB-A86E-5CE14C8AF548}"/>
              </a:ext>
            </a:extLst>
          </p:cNvPr>
          <p:cNvCxnSpPr/>
          <p:nvPr/>
        </p:nvCxnSpPr>
        <p:spPr>
          <a:xfrm flipV="1">
            <a:off x="4614497" y="1185884"/>
            <a:ext cx="1296144" cy="10348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Box 76">
            <a:extLst>
              <a:ext uri="{FF2B5EF4-FFF2-40B4-BE49-F238E27FC236}">
                <a16:creationId xmlns:a16="http://schemas.microsoft.com/office/drawing/2014/main" id="{D7CC8599-100C-F341-AF1E-601B1CB65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676" y="625514"/>
            <a:ext cx="64087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0" tIns="0" rIns="0" bIns="0" rtlCol="0" anchor="b">
            <a:spAutoFit/>
          </a:bodyPr>
          <a:lstStyle>
            <a:lvl1pPr algn="l" defTabSz="914400" rtl="0" eaLnBrk="0" latinLnBrk="0" hangingPunct="0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j-cs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auto" hangingPunct="1">
              <a:spcAft>
                <a:spcPts val="0"/>
              </a:spcAft>
            </a:pPr>
            <a:r>
              <a:rPr lang="en-US" sz="2200" b="1">
                <a:solidFill>
                  <a:srgbClr val="000000"/>
                </a:solidFill>
              </a:rPr>
              <a:t>Air Traffic</a:t>
            </a:r>
            <a:endParaRPr lang="fr-FR" sz="22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tableau 5">
            <a:extLst>
              <a:ext uri="{FF2B5EF4-FFF2-40B4-BE49-F238E27FC236}">
                <a16:creationId xmlns:a16="http://schemas.microsoft.com/office/drawing/2014/main" id="{5306F2C5-C3AA-42E1-849E-3964094BFADC}"/>
              </a:ext>
            </a:extLst>
          </p:cNvPr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4154572462"/>
              </p:ext>
            </p:extLst>
          </p:nvPr>
        </p:nvGraphicFramePr>
        <p:xfrm>
          <a:off x="370925" y="1404679"/>
          <a:ext cx="3888432" cy="45312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val="2345472948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4171408946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2078542635"/>
                    </a:ext>
                  </a:extLst>
                </a:gridCol>
                <a:gridCol w="972108">
                  <a:extLst>
                    <a:ext uri="{9D8B030D-6E8A-4147-A177-3AD203B41FA5}">
                      <a16:colId xmlns:a16="http://schemas.microsoft.com/office/drawing/2014/main" val="1365973892"/>
                    </a:ext>
                  </a:extLst>
                </a:gridCol>
              </a:tblGrid>
              <a:tr h="18504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t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y(t)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MM6(t)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u="none" strike="noStrike" dirty="0">
                          <a:effectLst/>
                        </a:rPr>
                        <a:t> </a:t>
                      </a:r>
                      <a:r>
                        <a:rPr lang="fr-FR" sz="1000" b="1" u="none" strike="noStrike" dirty="0" err="1">
                          <a:effectLst/>
                        </a:rPr>
                        <a:t>seasonal</a:t>
                      </a:r>
                      <a:r>
                        <a:rPr lang="fr-FR" sz="1000" b="1" u="none" strike="noStrike" dirty="0">
                          <a:effectLst/>
                        </a:rPr>
                        <a:t> </a:t>
                      </a:r>
                      <a:r>
                        <a:rPr lang="fr-FR" sz="1000" b="1" u="none" strike="noStrike" dirty="0" err="1">
                          <a:effectLst/>
                        </a:rPr>
                        <a:t>differences</a:t>
                      </a:r>
                      <a:endParaRPr lang="fr-F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02264934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3357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4659630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3811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6050440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4189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6428133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4389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3954,50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u="none" strike="noStrike" dirty="0">
                          <a:effectLst/>
                        </a:rPr>
                        <a:t>434,50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5480173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4351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3965,42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385,58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70271828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3580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3975,75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-395,75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90572644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3457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3992,42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-535,42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0947543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4008,58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-166,58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20883575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4282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4021,25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260,75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59527084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4496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4021,50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u="none" strike="noStrike" dirty="0">
                          <a:effectLst/>
                        </a:rPr>
                        <a:t>474,50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5617628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4036,67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401,33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17344971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3645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4067,25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-422,25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9000741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3395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4081,00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-686,00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2069063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4092,42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-6,42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2281124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4405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4115,25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289,75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3313177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4538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4133,92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u="none" strike="noStrike" dirty="0">
                          <a:effectLst/>
                        </a:rPr>
                        <a:t>404,08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86838260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4533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4130,67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402,33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12514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3824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4109,92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-285,92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15825089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19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3440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4107,58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-667,58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2115657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4091,08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-89,08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4931506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4064,75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175,25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38053925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4096,33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u="none" strike="noStrike" dirty="0">
                          <a:effectLst/>
                        </a:rPr>
                        <a:t>578,67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67175101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4198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4158,92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45450254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3843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4223,17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-380,17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63639042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3800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4279,83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-479,83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6182242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4393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4373,92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19,08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8689911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2B899F-F804-480D-9A1D-82BF0CDC199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867E3F5B-1D06-4B46-B33B-2B7611EEB35B}" type="slidenum">
              <a:rPr lang="fr-FR" smtClean="0"/>
              <a:pPr/>
              <a:t>40</a:t>
            </a:fld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F23E2B6-3940-40F7-9EA2-91DDD26D2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4226120"/>
              </p:ext>
            </p:extLst>
          </p:nvPr>
        </p:nvGraphicFramePr>
        <p:xfrm>
          <a:off x="4932040" y="2852936"/>
          <a:ext cx="3456384" cy="2583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413107294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43746657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9188643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688143774"/>
                    </a:ext>
                  </a:extLst>
                </a:gridCol>
              </a:tblGrid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4620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4488,25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131,75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74903236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4975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4567,17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u="none" strike="noStrike" dirty="0">
                          <a:effectLst/>
                        </a:rPr>
                        <a:t>407,83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2852993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29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5027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4626,92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400,08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21442765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4386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4694,50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-308,50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77041451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4204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4763,25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-559,25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873835301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4706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4826,75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-120,75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40980489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33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5118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4884,17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233,83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99726175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5302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4939,42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b="1" u="none" strike="noStrike" dirty="0">
                          <a:effectLst/>
                        </a:rPr>
                        <a:t>362,58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65532086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35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5462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5019,50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442,50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2004841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36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4640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5114,08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-474,08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07291543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4613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5210,17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-597,17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76123493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38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5258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5301,00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-43,00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805579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39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5701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5394,42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306,58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14752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40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5872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79220598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41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5982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61581036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>
                          <a:effectLst/>
                        </a:rPr>
                        <a:t>42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000" u="none" strike="noStrike" dirty="0">
                          <a:effectLst/>
                        </a:rPr>
                        <a:t>5241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>
                          <a:effectLst/>
                        </a:rPr>
                        <a:t> 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00" u="none" strike="noStrike" dirty="0">
                          <a:effectLst/>
                        </a:rPr>
                        <a:t> 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63567472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4F2307C-FDE6-49EC-A61C-CE60C742DCA7}"/>
              </a:ext>
            </a:extLst>
          </p:cNvPr>
          <p:cNvSpPr txBox="1"/>
          <p:nvPr/>
        </p:nvSpPr>
        <p:spPr>
          <a:xfrm>
            <a:off x="1629813" y="954887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T+S+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sz="2400" i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5EF608-F078-4511-AB98-9CFED30115AF}"/>
              </a:ext>
            </a:extLst>
          </p:cNvPr>
          <p:cNvSpPr txBox="1"/>
          <p:nvPr/>
        </p:nvSpPr>
        <p:spPr>
          <a:xfrm>
            <a:off x="2926701" y="1001053"/>
            <a:ext cx="7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36A58C-2524-43B1-9E1B-ECEB67B61A14}"/>
              </a:ext>
            </a:extLst>
          </p:cNvPr>
          <p:cNvSpPr txBox="1"/>
          <p:nvPr/>
        </p:nvSpPr>
        <p:spPr>
          <a:xfrm>
            <a:off x="3779912" y="908720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S+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FB88866-9E97-4D28-9C93-48C18FB80B39}"/>
              </a:ext>
            </a:extLst>
          </p:cNvPr>
          <p:cNvSpPr txBox="1"/>
          <p:nvPr/>
        </p:nvSpPr>
        <p:spPr>
          <a:xfrm>
            <a:off x="4427984" y="1653591"/>
            <a:ext cx="433062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1600" i="1" dirty="0">
                <a:latin typeface="Calibri" pitchFamily="34" charset="0"/>
              </a:rPr>
              <a:t>s</a:t>
            </a:r>
            <a:r>
              <a:rPr lang="fr-FR" sz="1600" i="1" baseline="-25000" dirty="0">
                <a:latin typeface="Calibri" pitchFamily="34" charset="0"/>
              </a:rPr>
              <a:t>4</a:t>
            </a:r>
            <a:r>
              <a:rPr lang="fr-FR" sz="1600" dirty="0">
                <a:latin typeface="Calibri" pitchFamily="34" charset="0"/>
              </a:rPr>
              <a:t> = (434,5+474,5+404,08+578,67+407,83+362,58)/6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1700" dirty="0">
                <a:latin typeface="Calibri" pitchFamily="34" charset="0"/>
              </a:rPr>
              <a:t>         = 443,69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1700" dirty="0">
                <a:latin typeface="Calibri" pitchFamily="34" charset="0"/>
              </a:rPr>
              <a:t> </a:t>
            </a:r>
          </a:p>
        </p:txBody>
      </p:sp>
      <p:sp>
        <p:nvSpPr>
          <p:cNvPr id="11" name="Text Box 76">
            <a:extLst>
              <a:ext uri="{FF2B5EF4-FFF2-40B4-BE49-F238E27FC236}">
                <a16:creationId xmlns:a16="http://schemas.microsoft.com/office/drawing/2014/main" id="{4F59D1A0-67BB-D748-BEED-193445B65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676" y="625514"/>
            <a:ext cx="64087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0" tIns="0" rIns="0" bIns="0" rtlCol="0" anchor="b">
            <a:spAutoFit/>
          </a:bodyPr>
          <a:lstStyle>
            <a:lvl1pPr algn="l" defTabSz="914400" rtl="0" eaLnBrk="0" latinLnBrk="0" hangingPunct="0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j-cs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auto" hangingPunct="1">
              <a:spcAft>
                <a:spcPts val="0"/>
              </a:spcAft>
            </a:pPr>
            <a:r>
              <a:rPr lang="en-US" sz="2200" b="1">
                <a:solidFill>
                  <a:srgbClr val="000000"/>
                </a:solidFill>
              </a:rPr>
              <a:t>Air Traffic</a:t>
            </a:r>
            <a:endParaRPr lang="fr-FR" sz="22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0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51829" y="964068"/>
            <a:ext cx="8460432" cy="5616575"/>
          </a:xfrm>
        </p:spPr>
        <p:txBody>
          <a:bodyPr>
            <a:noAutofit/>
          </a:bodyPr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itchFamily="34" charset="0"/>
              </a:rPr>
              <a:t>Calculating </a:t>
            </a:r>
            <a:r>
              <a:rPr lang="en-US" sz="2000" b="1" dirty="0">
                <a:latin typeface="Calibri" pitchFamily="34" charset="0"/>
              </a:rPr>
              <a:t>seasonal coefficients </a:t>
            </a:r>
            <a:r>
              <a:rPr lang="en-US" sz="2000" b="1" i="1" dirty="0" err="1">
                <a:latin typeface="Calibri" pitchFamily="34" charset="0"/>
              </a:rPr>
              <a:t>s</a:t>
            </a:r>
            <a:r>
              <a:rPr lang="en-US" sz="2000" b="1" i="1" baseline="-25000" dirty="0" err="1">
                <a:latin typeface="Calibri" pitchFamily="34" charset="0"/>
              </a:rPr>
              <a:t>j</a:t>
            </a:r>
            <a:r>
              <a:rPr lang="en-US" sz="2000" i="1" baseline="-25000" dirty="0">
                <a:latin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</a:rPr>
              <a:t>: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</a:t>
            </a:r>
            <a:r>
              <a:rPr lang="en-US" sz="2000" b="0" i="1" baseline="-25000" dirty="0">
                <a:latin typeface="Calibri" pitchFamily="34" charset="0"/>
              </a:rPr>
              <a:t>1</a:t>
            </a:r>
            <a:r>
              <a:rPr lang="en-US" sz="2000" b="0" dirty="0">
                <a:latin typeface="Calibri" pitchFamily="34" charset="0"/>
              </a:rPr>
              <a:t> = -587,54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</a:t>
            </a:r>
            <a:r>
              <a:rPr lang="en-US" sz="2000" b="0" i="1" baseline="-25000" dirty="0">
                <a:latin typeface="Calibri" pitchFamily="34" charset="0"/>
              </a:rPr>
              <a:t>2</a:t>
            </a:r>
            <a:r>
              <a:rPr lang="en-US" sz="2000" b="0" dirty="0">
                <a:latin typeface="Calibri" pitchFamily="34" charset="0"/>
              </a:rPr>
              <a:t> = -67,79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</a:t>
            </a:r>
            <a:r>
              <a:rPr lang="en-US" sz="2000" b="0" i="1" baseline="-25000" dirty="0">
                <a:latin typeface="Calibri" pitchFamily="34" charset="0"/>
              </a:rPr>
              <a:t>3</a:t>
            </a:r>
            <a:r>
              <a:rPr lang="en-US" sz="2000" b="0" dirty="0">
                <a:latin typeface="Calibri" pitchFamily="34" charset="0"/>
              </a:rPr>
              <a:t> = 232,99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</a:t>
            </a:r>
            <a:r>
              <a:rPr lang="en-US" sz="2000" b="0" i="1" baseline="-25000" dirty="0">
                <a:latin typeface="Calibri" pitchFamily="34" charset="0"/>
              </a:rPr>
              <a:t>4</a:t>
            </a:r>
            <a:r>
              <a:rPr lang="en-US" sz="2000" b="0" dirty="0">
                <a:latin typeface="Calibri" pitchFamily="34" charset="0"/>
              </a:rPr>
              <a:t> = 443,69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</a:t>
            </a:r>
            <a:r>
              <a:rPr lang="en-US" sz="2000" b="0" i="1" baseline="-25000" dirty="0">
                <a:latin typeface="Calibri" pitchFamily="34" charset="0"/>
              </a:rPr>
              <a:t>5</a:t>
            </a:r>
            <a:r>
              <a:rPr lang="en-US" sz="2000" b="0" dirty="0">
                <a:latin typeface="Calibri" pitchFamily="34" charset="0"/>
              </a:rPr>
              <a:t> = 345,15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</a:t>
            </a:r>
            <a:r>
              <a:rPr lang="en-US" sz="2000" b="0" i="1" baseline="-25000" dirty="0">
                <a:latin typeface="Calibri" pitchFamily="34" charset="0"/>
              </a:rPr>
              <a:t>6</a:t>
            </a:r>
            <a:r>
              <a:rPr lang="en-US" sz="2000" b="0" dirty="0">
                <a:latin typeface="Calibri" pitchFamily="34" charset="0"/>
              </a:rPr>
              <a:t> = -377,78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b="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000" dirty="0">
              <a:latin typeface="Calibri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itchFamily="34" charset="0"/>
              </a:rPr>
              <a:t>Rescaling </a:t>
            </a:r>
            <a:r>
              <a:rPr lang="en-US" sz="2000" b="1" dirty="0">
                <a:latin typeface="Calibri" pitchFamily="34" charset="0"/>
              </a:rPr>
              <a:t>seasonal coefficients </a:t>
            </a:r>
            <a:r>
              <a:rPr lang="en-US" sz="2000" b="1" i="1" dirty="0" err="1">
                <a:latin typeface="Calibri" pitchFamily="34" charset="0"/>
              </a:rPr>
              <a:t>s’</a:t>
            </a:r>
            <a:r>
              <a:rPr lang="en-US" sz="2000" b="1" i="1" baseline="-25000" dirty="0" err="1">
                <a:latin typeface="Calibri" pitchFamily="34" charset="0"/>
              </a:rPr>
              <a:t>j</a:t>
            </a:r>
            <a:r>
              <a:rPr lang="en-US" sz="2000" i="1" baseline="-25000" dirty="0">
                <a:latin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</a:rPr>
              <a:t>: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s’</a:t>
            </a:r>
            <a:r>
              <a:rPr lang="en-US" sz="2000" b="0" i="1" baseline="-25000" dirty="0">
                <a:latin typeface="Calibri" pitchFamily="34" charset="0"/>
              </a:rPr>
              <a:t>1</a:t>
            </a:r>
            <a:r>
              <a:rPr lang="en-US" sz="2000" b="0" dirty="0">
                <a:latin typeface="Calibri" pitchFamily="34" charset="0"/>
              </a:rPr>
              <a:t> = (-587,54) – (-1,88) = -585,66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s'</a:t>
            </a:r>
            <a:r>
              <a:rPr lang="en-US" sz="2000" b="0" i="1" baseline="-25000" dirty="0">
                <a:latin typeface="Calibri" pitchFamily="34" charset="0"/>
              </a:rPr>
              <a:t>2</a:t>
            </a:r>
            <a:r>
              <a:rPr lang="en-US" sz="2000" b="0" dirty="0">
                <a:latin typeface="Calibri" pitchFamily="34" charset="0"/>
              </a:rPr>
              <a:t> = -65,91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s'</a:t>
            </a:r>
            <a:r>
              <a:rPr lang="en-US" sz="2000" b="0" i="1" baseline="-25000" dirty="0">
                <a:latin typeface="Calibri" pitchFamily="34" charset="0"/>
              </a:rPr>
              <a:t>3</a:t>
            </a:r>
            <a:r>
              <a:rPr lang="en-US" sz="2000" b="0" dirty="0">
                <a:latin typeface="Calibri" pitchFamily="34" charset="0"/>
              </a:rPr>
              <a:t> = 234,87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s'</a:t>
            </a:r>
            <a:r>
              <a:rPr lang="en-US" sz="2000" b="0" i="1" baseline="-25000" dirty="0">
                <a:latin typeface="Calibri" pitchFamily="34" charset="0"/>
              </a:rPr>
              <a:t>4</a:t>
            </a:r>
            <a:r>
              <a:rPr lang="en-US" sz="2000" b="0" dirty="0">
                <a:latin typeface="Calibri" pitchFamily="34" charset="0"/>
              </a:rPr>
              <a:t> = 445,57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s'</a:t>
            </a:r>
            <a:r>
              <a:rPr lang="en-US" sz="2000" b="0" i="1" baseline="-25000" dirty="0">
                <a:latin typeface="Calibri" pitchFamily="34" charset="0"/>
              </a:rPr>
              <a:t>5</a:t>
            </a:r>
            <a:r>
              <a:rPr lang="en-US" sz="2000" b="0" dirty="0">
                <a:latin typeface="Calibri" pitchFamily="34" charset="0"/>
              </a:rPr>
              <a:t> = 347,03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b="0" i="1" dirty="0">
                <a:latin typeface="Calibri" pitchFamily="34" charset="0"/>
              </a:rPr>
              <a:t>s'</a:t>
            </a:r>
            <a:r>
              <a:rPr lang="en-US" sz="2000" b="0" i="1" baseline="-25000" dirty="0">
                <a:latin typeface="Calibri" pitchFamily="34" charset="0"/>
              </a:rPr>
              <a:t>6</a:t>
            </a:r>
            <a:r>
              <a:rPr lang="en-US" sz="2000" b="0" dirty="0">
                <a:latin typeface="Calibri" pitchFamily="34" charset="0"/>
              </a:rPr>
              <a:t> = -375,90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0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000" dirty="0"/>
              <a:t>		</a:t>
            </a:r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E3CAFCD-CB3D-49E5-875A-735ECC2A707E}" type="slidenum">
              <a:rPr lang="fr-FR" sz="800"/>
              <a:pPr eaLnBrk="1" hangingPunct="1"/>
              <a:t>41</a:t>
            </a:fld>
            <a:endParaRPr lang="fr-FR" sz="8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FAAA38A-5783-4DCA-A870-6588364CFBDC}"/>
              </a:ext>
            </a:extLst>
          </p:cNvPr>
          <p:cNvSpPr txBox="1"/>
          <p:nvPr/>
        </p:nvSpPr>
        <p:spPr>
          <a:xfrm>
            <a:off x="3203848" y="1412776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Σ</a:t>
            </a:r>
            <a:r>
              <a:rPr lang="fr-FR" sz="2800" dirty="0" err="1"/>
              <a:t>s</a:t>
            </a:r>
            <a:r>
              <a:rPr lang="fr-FR" sz="2800" baseline="-25000" dirty="0" err="1"/>
              <a:t>j</a:t>
            </a:r>
            <a:r>
              <a:rPr lang="fr-FR" sz="2800" dirty="0"/>
              <a:t> </a:t>
            </a:r>
            <a:r>
              <a:rPr lang="fr-FR" sz="2200" dirty="0"/>
              <a:t>= -11,28</a:t>
            </a:r>
          </a:p>
          <a:p>
            <a:endParaRPr lang="fr-FR" sz="2200" dirty="0"/>
          </a:p>
          <a:p>
            <a:r>
              <a:rPr lang="fr-FR" sz="2200" dirty="0"/>
              <a:t>-11,28 / 6 = -1,88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7DFA4E6-6470-418D-90E0-3504BAD8B6BC}"/>
              </a:ext>
            </a:extLst>
          </p:cNvPr>
          <p:cNvSpPr txBox="1"/>
          <p:nvPr/>
        </p:nvSpPr>
        <p:spPr>
          <a:xfrm>
            <a:off x="3347864" y="5157192"/>
            <a:ext cx="25202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Σ</a:t>
            </a:r>
            <a:r>
              <a:rPr lang="fr-FR" sz="2800" dirty="0"/>
              <a:t>s’</a:t>
            </a:r>
            <a:r>
              <a:rPr lang="fr-FR" sz="2800" baseline="-25000" dirty="0"/>
              <a:t>j</a:t>
            </a:r>
            <a:r>
              <a:rPr lang="fr-FR" sz="2800" dirty="0"/>
              <a:t> </a:t>
            </a:r>
            <a:r>
              <a:rPr lang="fr-FR" sz="2200" dirty="0"/>
              <a:t>= 0</a:t>
            </a:r>
          </a:p>
          <a:p>
            <a:endParaRPr lang="fr-FR" sz="2200" dirty="0"/>
          </a:p>
        </p:txBody>
      </p:sp>
      <p:sp>
        <p:nvSpPr>
          <p:cNvPr id="8" name="Text Box 76">
            <a:extLst>
              <a:ext uri="{FF2B5EF4-FFF2-40B4-BE49-F238E27FC236}">
                <a16:creationId xmlns:a16="http://schemas.microsoft.com/office/drawing/2014/main" id="{5D6DF0A8-9974-6541-BBB6-CE50E03B9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676" y="625514"/>
            <a:ext cx="64087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0" tIns="0" rIns="0" bIns="0" rtlCol="0" anchor="b">
            <a:spAutoFit/>
          </a:bodyPr>
          <a:lstStyle>
            <a:lvl1pPr algn="l" defTabSz="914400" rtl="0" eaLnBrk="0" latinLnBrk="0" hangingPunct="0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j-cs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auto" hangingPunct="1">
              <a:spcAft>
                <a:spcPts val="0"/>
              </a:spcAft>
            </a:pPr>
            <a:r>
              <a:rPr lang="en-US" sz="2200" b="1">
                <a:solidFill>
                  <a:srgbClr val="000000"/>
                </a:solidFill>
              </a:rPr>
              <a:t>Air Traffic</a:t>
            </a:r>
            <a:endParaRPr lang="fr-FR" sz="22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0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200" b="1" dirty="0">
                <a:latin typeface="Arial" pitchFamily="34" charset="0"/>
              </a:rPr>
              <a:t>Seasonal Component: Multiplicative Model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199" y="1382844"/>
            <a:ext cx="8003233" cy="475297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1800" b="0" dirty="0">
                <a:latin typeface="Arial"/>
                <a:cs typeface="Arial"/>
              </a:rPr>
              <a:t>1. Calculate the seasonal ratios: </a:t>
            </a:r>
            <a:r>
              <a:rPr lang="en-US" sz="1800" b="0" i="1" dirty="0">
                <a:latin typeface="Arial"/>
                <a:cs typeface="Arial"/>
              </a:rPr>
              <a:t>s(t) = y(t) / </a:t>
            </a:r>
            <a:r>
              <a:rPr lang="en-US" sz="1800" b="0" i="1" dirty="0" err="1">
                <a:latin typeface="Arial"/>
                <a:cs typeface="Arial"/>
              </a:rPr>
              <a:t>MA</a:t>
            </a:r>
            <a:r>
              <a:rPr lang="en-US" sz="1800" b="0" i="1" baseline="-25000" dirty="0" err="1">
                <a:latin typeface="Arial"/>
                <a:cs typeface="Arial"/>
              </a:rPr>
              <a:t>p</a:t>
            </a:r>
            <a:r>
              <a:rPr lang="en-US" sz="1800" b="0" i="1" dirty="0">
                <a:latin typeface="Arial"/>
                <a:cs typeface="Arial"/>
              </a:rPr>
              <a:t>(t)</a:t>
            </a:r>
          </a:p>
          <a:p>
            <a:pPr marL="381000" indent="-381000" eaLnBrk="1" hangingPunct="1">
              <a:buFontTx/>
              <a:buNone/>
            </a:pPr>
            <a:endParaRPr lang="en-US" sz="1800" b="0" i="1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None/>
            </a:pPr>
            <a:r>
              <a:rPr lang="en-US" sz="1800" b="0" dirty="0">
                <a:latin typeface="Arial"/>
                <a:cs typeface="Arial"/>
              </a:rPr>
              <a:t>2. Calculate the seasonal coefficients, </a:t>
            </a:r>
            <a:r>
              <a:rPr lang="en-US" sz="1800" b="0" i="1" dirty="0" err="1">
                <a:latin typeface="Arial"/>
                <a:cs typeface="Arial"/>
              </a:rPr>
              <a:t>s</a:t>
            </a:r>
            <a:r>
              <a:rPr lang="en-US" sz="1800" b="0" i="1" baseline="-25000" dirty="0" err="1">
                <a:latin typeface="Arial"/>
                <a:cs typeface="Arial"/>
              </a:rPr>
              <a:t>j</a:t>
            </a:r>
            <a:r>
              <a:rPr lang="en-US" sz="1800" b="0" dirty="0">
                <a:latin typeface="Arial"/>
                <a:cs typeface="Arial"/>
              </a:rPr>
              <a:t>: average all the </a:t>
            </a:r>
            <a:r>
              <a:rPr lang="en-US" sz="1800" b="0" i="1" dirty="0">
                <a:latin typeface="Arial"/>
                <a:cs typeface="Arial"/>
              </a:rPr>
              <a:t>s(t)</a:t>
            </a:r>
            <a:r>
              <a:rPr lang="en-US" sz="1800" b="0" dirty="0">
                <a:latin typeface="Arial"/>
                <a:cs typeface="Arial"/>
              </a:rPr>
              <a:t> of the same rank (for each month or each quarter j). We get p seasonal coefficients </a:t>
            </a:r>
            <a:r>
              <a:rPr lang="en-US" sz="1800" b="0" i="1" dirty="0" err="1">
                <a:latin typeface="Arial"/>
                <a:cs typeface="Arial"/>
              </a:rPr>
              <a:t>s</a:t>
            </a:r>
            <a:r>
              <a:rPr lang="en-US" sz="1800" b="0" i="1" baseline="-25000" dirty="0" err="1">
                <a:latin typeface="Arial"/>
                <a:cs typeface="Arial"/>
              </a:rPr>
              <a:t>j</a:t>
            </a:r>
            <a:r>
              <a:rPr lang="en-US" sz="1800" b="0" dirty="0">
                <a:latin typeface="Arial"/>
                <a:cs typeface="Arial"/>
              </a:rPr>
              <a:t> (12 coefficients for monthly data, 4 coefficients for quarterly data). </a:t>
            </a:r>
          </a:p>
          <a:p>
            <a:pPr marL="381000" indent="-381000" eaLnBrk="1" hangingPunct="1">
              <a:buFontTx/>
              <a:buNone/>
            </a:pPr>
            <a:endParaRPr lang="en-US" sz="1800" b="0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None/>
            </a:pPr>
            <a:r>
              <a:rPr lang="en-US" sz="1800" b="0" dirty="0">
                <a:latin typeface="Arial"/>
                <a:cs typeface="Arial"/>
              </a:rPr>
              <a:t>3. Check the conservation principle:</a:t>
            </a:r>
          </a:p>
          <a:p>
            <a:pPr marL="381000" indent="-381000" eaLnBrk="1" hangingPunct="1">
              <a:buFontTx/>
              <a:buAutoNum type="arabicPeriod"/>
            </a:pPr>
            <a:endParaRPr lang="en-US" sz="1800" b="0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None/>
            </a:pPr>
            <a:r>
              <a:rPr lang="en-US" sz="1800" b="0" dirty="0">
                <a:latin typeface="Arial"/>
                <a:cs typeface="Arial"/>
              </a:rPr>
              <a:t>In case it is not respected</a:t>
            </a:r>
            <a:r>
              <a:rPr lang="en-US" altLang="ja-JP" sz="1800" b="0" dirty="0">
                <a:latin typeface="Arial"/>
                <a:cs typeface="Arial"/>
              </a:rPr>
              <a:t>, rescale the coefficients as follows:</a:t>
            </a:r>
          </a:p>
          <a:p>
            <a:pPr marL="381000" indent="-381000" eaLnBrk="1" hangingPunct="1">
              <a:buFontTx/>
              <a:buNone/>
            </a:pPr>
            <a:endParaRPr lang="en-US" altLang="ja-JP" sz="1800" b="0" dirty="0">
              <a:latin typeface="Arial"/>
              <a:cs typeface="Arial"/>
            </a:endParaRPr>
          </a:p>
          <a:p>
            <a:pPr marL="381000" indent="-381000" eaLnBrk="1" hangingPunct="1">
              <a:buNone/>
            </a:pPr>
            <a:r>
              <a:rPr lang="en-US" altLang="ja-JP" sz="1800" b="0" dirty="0">
                <a:latin typeface="Arial"/>
                <a:cs typeface="Arial"/>
              </a:rPr>
              <a:t>4. </a:t>
            </a:r>
            <a:r>
              <a:rPr lang="en-US" sz="1800" b="0" dirty="0">
                <a:latin typeface="Arial"/>
                <a:cs typeface="Arial"/>
              </a:rPr>
              <a:t>Interpret the coefficients.  </a:t>
            </a:r>
          </a:p>
          <a:p>
            <a:pPr marL="381000" indent="-381000" eaLnBrk="1" hangingPunct="1">
              <a:buFontTx/>
              <a:buNone/>
            </a:pPr>
            <a:endParaRPr lang="en-US" altLang="ja-JP" sz="1800" b="0" dirty="0">
              <a:latin typeface="Arial"/>
              <a:cs typeface="Arial"/>
            </a:endParaRPr>
          </a:p>
          <a:p>
            <a:pPr marL="381000" indent="-381000" eaLnBrk="1" hangingPunct="1">
              <a:buFontTx/>
              <a:buAutoNum type="arabicPeriod"/>
            </a:pPr>
            <a:endParaRPr lang="en-US" sz="1800" b="0" dirty="0">
              <a:latin typeface="Arial"/>
              <a:cs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F0EF698-5319-4E9E-A04A-F7AA49E8A42E}" type="slidenum">
              <a:rPr lang="en-US" sz="800" smtClean="0"/>
              <a:pPr eaLnBrk="1" hangingPunct="1"/>
              <a:t>42</a:t>
            </a:fld>
            <a:endParaRPr lang="en-US" sz="800"/>
          </a:p>
        </p:txBody>
      </p:sp>
      <p:graphicFrame>
        <p:nvGraphicFramePr>
          <p:cNvPr id="10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232078"/>
              </p:ext>
            </p:extLst>
          </p:nvPr>
        </p:nvGraphicFramePr>
        <p:xfrm>
          <a:off x="6804248" y="3460881"/>
          <a:ext cx="9144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4400" imgH="596900" progId="Equation.3">
                  <p:embed/>
                </p:oleObj>
              </mc:Choice>
              <mc:Fallback>
                <p:oleObj name="Equation" r:id="rId3" imgW="914400" imgH="5969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3460881"/>
                        <a:ext cx="914400" cy="59690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447092"/>
              </p:ext>
            </p:extLst>
          </p:nvPr>
        </p:nvGraphicFramePr>
        <p:xfrm>
          <a:off x="4283968" y="2924523"/>
          <a:ext cx="792163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09336" imgH="355446" progId="Equation.3">
                  <p:embed/>
                </p:oleObj>
              </mc:Choice>
              <mc:Fallback>
                <p:oleObj name="Equation" r:id="rId5" imgW="609336" imgH="355446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2924523"/>
                        <a:ext cx="792163" cy="461962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436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D6754D-84B2-41AC-8BDA-8FD42F78E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40BFA-AB50-4DBE-8C82-7D2317C66C56}" type="slidenum">
              <a:rPr lang="fr-FR" smtClean="0"/>
              <a:pPr/>
              <a:t>43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FD6BEC-F392-4DFF-BA4A-85D0E99E6E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40"/>
          <a:stretch/>
        </p:blipFill>
        <p:spPr>
          <a:xfrm>
            <a:off x="1447471" y="980728"/>
            <a:ext cx="6508905" cy="542736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74A5F6-17E7-4923-96EA-F7DEFCE4B318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60648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200" kern="0" dirty="0">
                <a:solidFill>
                  <a:schemeClr val="bg2"/>
                </a:solidFill>
                <a:latin typeface="Arial" pitchFamily="34" charset="0"/>
              </a:rPr>
              <a:t>Champagne Sales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5A6E8E2-3546-A24F-8DBC-4679785BC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325350"/>
              </p:ext>
            </p:extLst>
          </p:nvPr>
        </p:nvGraphicFramePr>
        <p:xfrm>
          <a:off x="1447471" y="764704"/>
          <a:ext cx="6508905" cy="188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0922">
                  <a:extLst>
                    <a:ext uri="{9D8B030D-6E8A-4147-A177-3AD203B41FA5}">
                      <a16:colId xmlns:a16="http://schemas.microsoft.com/office/drawing/2014/main" val="1073716672"/>
                    </a:ext>
                  </a:extLst>
                </a:gridCol>
                <a:gridCol w="957285">
                  <a:extLst>
                    <a:ext uri="{9D8B030D-6E8A-4147-A177-3AD203B41FA5}">
                      <a16:colId xmlns:a16="http://schemas.microsoft.com/office/drawing/2014/main" val="168143678"/>
                    </a:ext>
                  </a:extLst>
                </a:gridCol>
                <a:gridCol w="1104559">
                  <a:extLst>
                    <a:ext uri="{9D8B030D-6E8A-4147-A177-3AD203B41FA5}">
                      <a16:colId xmlns:a16="http://schemas.microsoft.com/office/drawing/2014/main" val="2185010498"/>
                    </a:ext>
                  </a:extLst>
                </a:gridCol>
                <a:gridCol w="1693658">
                  <a:extLst>
                    <a:ext uri="{9D8B030D-6E8A-4147-A177-3AD203B41FA5}">
                      <a16:colId xmlns:a16="http://schemas.microsoft.com/office/drawing/2014/main" val="725533241"/>
                    </a:ext>
                  </a:extLst>
                </a:gridCol>
                <a:gridCol w="1722481">
                  <a:extLst>
                    <a:ext uri="{9D8B030D-6E8A-4147-A177-3AD203B41FA5}">
                      <a16:colId xmlns:a16="http://schemas.microsoft.com/office/drawing/2014/main" val="1337633797"/>
                    </a:ext>
                  </a:extLst>
                </a:gridCol>
              </a:tblGrid>
              <a:tr h="18504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fr-FR" sz="1200" b="1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y(t)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MA12(</a:t>
                      </a:r>
                      <a:r>
                        <a:rPr lang="fr-F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 </a:t>
                      </a:r>
                      <a:r>
                        <a:rPr lang="fr-FR" sz="1200" b="1" u="none" strike="noStrike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seasonal</a:t>
                      </a:r>
                      <a:r>
                        <a:rPr lang="fr-FR" sz="1200" b="1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ratios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seasonal</a:t>
                      </a:r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coefficients</a:t>
                      </a: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364186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6493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D6754D-84B2-41AC-8BDA-8FD42F78E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40BFA-AB50-4DBE-8C82-7D2317C66C56}" type="slidenum">
              <a:rPr lang="fr-FR" smtClean="0"/>
              <a:pPr/>
              <a:t>44</a:t>
            </a:fld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4A5F6-17E7-4923-96EA-F7DEFCE4B318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60648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200" kern="0" dirty="0">
                <a:solidFill>
                  <a:schemeClr val="bg2"/>
                </a:solidFill>
                <a:latin typeface="Arial" pitchFamily="34" charset="0"/>
              </a:rPr>
              <a:t>Champagne Sales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567F16-07A4-4581-B65F-41271DC02063}"/>
              </a:ext>
            </a:extLst>
          </p:cNvPr>
          <p:cNvSpPr/>
          <p:nvPr/>
        </p:nvSpPr>
        <p:spPr>
          <a:xfrm>
            <a:off x="683568" y="1052736"/>
            <a:ext cx="6957393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Calculating </a:t>
            </a:r>
            <a:r>
              <a:rPr lang="en-US" sz="2800" b="1" dirty="0">
                <a:latin typeface="Calibri" pitchFamily="34" charset="0"/>
              </a:rPr>
              <a:t>seasonal coefficients </a:t>
            </a:r>
            <a:r>
              <a:rPr lang="fr-FR" sz="2800" b="1" i="1" dirty="0" err="1">
                <a:latin typeface="Calibri" pitchFamily="34" charset="0"/>
              </a:rPr>
              <a:t>s</a:t>
            </a:r>
            <a:r>
              <a:rPr lang="fr-FR" sz="2800" b="1" i="1" baseline="-25000" dirty="0" err="1">
                <a:latin typeface="Calibri" pitchFamily="34" charset="0"/>
              </a:rPr>
              <a:t>j</a:t>
            </a:r>
            <a:r>
              <a:rPr lang="fr-FR" sz="2800" i="1" baseline="-25000" dirty="0">
                <a:latin typeface="Calibri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fr-FR" sz="28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1</a:t>
            </a:r>
            <a:r>
              <a:rPr lang="fr-FR" sz="2800" dirty="0">
                <a:latin typeface="Calibri" pitchFamily="34" charset="0"/>
              </a:rPr>
              <a:t> = 0,754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2</a:t>
            </a:r>
            <a:r>
              <a:rPr lang="fr-FR" sz="2800" dirty="0">
                <a:latin typeface="Calibri" pitchFamily="34" charset="0"/>
              </a:rPr>
              <a:t> = 0,681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3</a:t>
            </a:r>
            <a:r>
              <a:rPr lang="fr-FR" sz="2800" dirty="0">
                <a:latin typeface="Calibri" pitchFamily="34" charset="0"/>
              </a:rPr>
              <a:t> = 0,808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4</a:t>
            </a:r>
            <a:r>
              <a:rPr lang="fr-FR" sz="2800" dirty="0">
                <a:latin typeface="Calibri" pitchFamily="34" charset="0"/>
              </a:rPr>
              <a:t> = 0,83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5</a:t>
            </a:r>
            <a:r>
              <a:rPr lang="fr-FR" sz="2800" dirty="0">
                <a:latin typeface="Calibri" pitchFamily="34" charset="0"/>
              </a:rPr>
              <a:t> = 0,874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6</a:t>
            </a:r>
            <a:r>
              <a:rPr lang="fr-FR" sz="2800" dirty="0">
                <a:latin typeface="Calibri" pitchFamily="34" charset="0"/>
              </a:rPr>
              <a:t> = 0,866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D0A154-B713-4BB0-BC65-8A9FC75106FB}"/>
              </a:ext>
            </a:extLst>
          </p:cNvPr>
          <p:cNvSpPr txBox="1"/>
          <p:nvPr/>
        </p:nvSpPr>
        <p:spPr>
          <a:xfrm>
            <a:off x="3059832" y="1829429"/>
            <a:ext cx="4032448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7</a:t>
            </a:r>
            <a:r>
              <a:rPr lang="fr-FR" sz="2800" dirty="0">
                <a:latin typeface="Calibri" pitchFamily="34" charset="0"/>
              </a:rPr>
              <a:t> = 0,729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8</a:t>
            </a:r>
            <a:r>
              <a:rPr lang="fr-FR" sz="2800" dirty="0">
                <a:latin typeface="Calibri" pitchFamily="34" charset="0"/>
              </a:rPr>
              <a:t> = 0,394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9</a:t>
            </a:r>
            <a:r>
              <a:rPr lang="fr-FR" sz="2800" dirty="0">
                <a:latin typeface="Calibri" pitchFamily="34" charset="0"/>
              </a:rPr>
              <a:t> = 0,911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10</a:t>
            </a:r>
            <a:r>
              <a:rPr lang="fr-FR" sz="2800" dirty="0">
                <a:latin typeface="Calibri" pitchFamily="34" charset="0"/>
              </a:rPr>
              <a:t> = 1,192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11</a:t>
            </a:r>
            <a:r>
              <a:rPr lang="fr-FR" sz="2800" dirty="0">
                <a:latin typeface="Calibri" pitchFamily="34" charset="0"/>
              </a:rPr>
              <a:t> = 1,76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fr-FR" sz="2800" i="1" dirty="0">
                <a:latin typeface="Calibri" pitchFamily="34" charset="0"/>
              </a:rPr>
              <a:t>s</a:t>
            </a:r>
            <a:r>
              <a:rPr lang="fr-FR" sz="2800" i="1" baseline="-25000" dirty="0">
                <a:latin typeface="Calibri" pitchFamily="34" charset="0"/>
              </a:rPr>
              <a:t>12</a:t>
            </a:r>
            <a:r>
              <a:rPr lang="fr-FR" sz="2800" dirty="0">
                <a:latin typeface="Calibri" pitchFamily="34" charset="0"/>
              </a:rPr>
              <a:t> = 2,191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22E301-87F1-46CA-90FC-E332C5A84F6E}"/>
              </a:ext>
            </a:extLst>
          </p:cNvPr>
          <p:cNvSpPr txBox="1"/>
          <p:nvPr/>
        </p:nvSpPr>
        <p:spPr>
          <a:xfrm>
            <a:off x="539552" y="4797152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Σ</a:t>
            </a:r>
            <a:r>
              <a:rPr lang="fr-FR" sz="2800" dirty="0" err="1"/>
              <a:t>s</a:t>
            </a:r>
            <a:r>
              <a:rPr lang="fr-FR" sz="2800" baseline="-25000" dirty="0" err="1"/>
              <a:t>j</a:t>
            </a:r>
            <a:r>
              <a:rPr lang="fr-FR" sz="2800" dirty="0"/>
              <a:t> = 12</a:t>
            </a:r>
          </a:p>
          <a:p>
            <a:endParaRPr lang="fr-FR" sz="2800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1CCB5481-B731-49C8-8235-784799485117}"/>
              </a:ext>
            </a:extLst>
          </p:cNvPr>
          <p:cNvSpPr/>
          <p:nvPr/>
        </p:nvSpPr>
        <p:spPr>
          <a:xfrm>
            <a:off x="2240157" y="4959676"/>
            <a:ext cx="792088" cy="243211"/>
          </a:xfrm>
          <a:prstGeom prst="rightArrow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CBA1B5-0D81-4D65-91E5-47D24420FFA8}"/>
              </a:ext>
            </a:extLst>
          </p:cNvPr>
          <p:cNvSpPr txBox="1"/>
          <p:nvPr/>
        </p:nvSpPr>
        <p:spPr>
          <a:xfrm>
            <a:off x="3131840" y="4797152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No </a:t>
            </a:r>
            <a:r>
              <a:rPr lang="fr-FR" sz="2800" dirty="0" err="1"/>
              <a:t>need</a:t>
            </a:r>
            <a:r>
              <a:rPr lang="fr-FR" sz="2800" dirty="0"/>
              <a:t> to </a:t>
            </a:r>
            <a:r>
              <a:rPr lang="fr-FR" sz="2800" dirty="0" err="1"/>
              <a:t>rescale</a:t>
            </a:r>
            <a:r>
              <a:rPr lang="fr-FR" sz="2800" dirty="0"/>
              <a:t>, </a:t>
            </a:r>
            <a:r>
              <a:rPr lang="fr-FR" sz="2800" dirty="0" err="1"/>
              <a:t>s</a:t>
            </a:r>
            <a:r>
              <a:rPr lang="fr-FR" sz="2800" baseline="-25000" dirty="0" err="1"/>
              <a:t>j</a:t>
            </a:r>
            <a:r>
              <a:rPr lang="fr-FR" sz="2800" dirty="0"/>
              <a:t> = s’</a:t>
            </a:r>
            <a:r>
              <a:rPr lang="fr-FR" sz="2800" baseline="-25000" dirty="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4012186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FontTx/>
              <a:buNone/>
            </a:pPr>
            <a:endParaRPr lang="en-US" dirty="0">
              <a:latin typeface="Arial"/>
              <a:cs typeface="Arial"/>
            </a:endParaRPr>
          </a:p>
          <a:p>
            <a:pPr marL="0" indent="0" eaLnBrk="1" hangingPunct="1">
              <a:buFontTx/>
              <a:buNone/>
            </a:pPr>
            <a:r>
              <a:rPr lang="en-US" b="0" dirty="0">
                <a:latin typeface="Arial"/>
                <a:cs typeface="Arial"/>
              </a:rPr>
              <a:t>After we find the seasonal component, we can </a:t>
            </a:r>
            <a:r>
              <a:rPr lang="en-US" b="0" dirty="0" err="1">
                <a:latin typeface="Arial"/>
                <a:cs typeface="Arial"/>
              </a:rPr>
              <a:t>deseasonalize</a:t>
            </a:r>
            <a:r>
              <a:rPr lang="en-US" b="0" dirty="0">
                <a:latin typeface="Arial"/>
                <a:cs typeface="Arial"/>
              </a:rPr>
              <a:t> the observed time series. </a:t>
            </a:r>
          </a:p>
          <a:p>
            <a:pPr marL="0" indent="0" eaLnBrk="1" hangingPunct="1">
              <a:buFontTx/>
              <a:buNone/>
            </a:pPr>
            <a:endParaRPr lang="en-US" b="0" dirty="0">
              <a:latin typeface="Arial"/>
              <a:cs typeface="Arial"/>
            </a:endParaRPr>
          </a:p>
          <a:p>
            <a:pPr marL="0" indent="0" eaLnBrk="1" hangingPunct="1">
              <a:buFontTx/>
              <a:buNone/>
            </a:pPr>
            <a:r>
              <a:rPr lang="en-US" b="0" dirty="0">
                <a:latin typeface="Arial"/>
                <a:cs typeface="Arial"/>
              </a:rPr>
              <a:t>We thus obtain the seasonally adjusted series, noted as SA(t).</a:t>
            </a:r>
          </a:p>
          <a:p>
            <a:pPr marL="0" indent="0" eaLnBrk="1" hangingPunct="1">
              <a:buFontTx/>
              <a:buNone/>
            </a:pPr>
            <a:endParaRPr lang="en-US" dirty="0">
              <a:latin typeface="Arial"/>
              <a:cs typeface="Arial"/>
            </a:endParaRPr>
          </a:p>
          <a:p>
            <a:pPr marL="0" indent="0" eaLnBrk="1" hangingPunct="1"/>
            <a:r>
              <a:rPr lang="en-US" b="1" dirty="0">
                <a:latin typeface="Arial"/>
                <a:cs typeface="Arial"/>
              </a:rPr>
              <a:t> Additive </a:t>
            </a:r>
            <a:r>
              <a:rPr lang="en-US" dirty="0">
                <a:latin typeface="Arial"/>
                <a:cs typeface="Arial"/>
              </a:rPr>
              <a:t>model :    S</a:t>
            </a:r>
            <a:r>
              <a:rPr lang="en-US" i="1" dirty="0">
                <a:latin typeface="Arial"/>
                <a:cs typeface="Arial"/>
              </a:rPr>
              <a:t>A(t) = y(t) – </a:t>
            </a:r>
            <a:r>
              <a:rPr lang="en-US" i="1" dirty="0" err="1">
                <a:latin typeface="Arial"/>
                <a:cs typeface="Arial"/>
              </a:rPr>
              <a:t>s</a:t>
            </a:r>
            <a:r>
              <a:rPr lang="en-US" altLang="ja-JP" i="1" dirty="0" err="1">
                <a:latin typeface="Arial"/>
                <a:cs typeface="Arial"/>
              </a:rPr>
              <a:t>’</a:t>
            </a:r>
            <a:r>
              <a:rPr lang="en-US" altLang="ja-JP" i="1" baseline="-25000" dirty="0" err="1">
                <a:latin typeface="Arial"/>
                <a:cs typeface="Arial"/>
              </a:rPr>
              <a:t>j</a:t>
            </a:r>
            <a:endParaRPr lang="en-US" altLang="ja-JP" i="1" baseline="-25000" dirty="0">
              <a:latin typeface="Arial"/>
              <a:cs typeface="Arial"/>
            </a:endParaRPr>
          </a:p>
          <a:p>
            <a:pPr marL="0" indent="0" eaLnBrk="1" hangingPunct="1">
              <a:buFontTx/>
              <a:buNone/>
            </a:pPr>
            <a:endParaRPr lang="en-US" i="1" baseline="-25000" dirty="0">
              <a:latin typeface="Arial"/>
              <a:cs typeface="Arial"/>
            </a:endParaRPr>
          </a:p>
          <a:p>
            <a:pPr marL="0" indent="0" eaLnBrk="1" hangingPunct="1">
              <a:buFontTx/>
              <a:buNone/>
            </a:pPr>
            <a:endParaRPr lang="en-US" i="1" baseline="-25000" dirty="0">
              <a:latin typeface="Arial"/>
              <a:cs typeface="Arial"/>
            </a:endParaRPr>
          </a:p>
          <a:p>
            <a:pPr marL="0" indent="0" eaLnBrk="1" hangingPunct="1"/>
            <a:r>
              <a:rPr lang="en-US" b="1" dirty="0">
                <a:latin typeface="Arial"/>
                <a:cs typeface="Arial"/>
              </a:rPr>
              <a:t> Multiplicative </a:t>
            </a:r>
            <a:r>
              <a:rPr lang="en-US" dirty="0">
                <a:latin typeface="Arial"/>
                <a:cs typeface="Arial"/>
              </a:rPr>
              <a:t>model</a:t>
            </a:r>
            <a:r>
              <a:rPr lang="en-US" i="1" dirty="0">
                <a:latin typeface="Arial"/>
                <a:cs typeface="Arial"/>
              </a:rPr>
              <a:t> :    SA(t) = y(t) / </a:t>
            </a:r>
            <a:r>
              <a:rPr lang="en-US" i="1" dirty="0" err="1">
                <a:latin typeface="Arial"/>
                <a:cs typeface="Arial"/>
              </a:rPr>
              <a:t>s</a:t>
            </a:r>
            <a:r>
              <a:rPr lang="en-US" altLang="ja-JP" i="1" dirty="0" err="1">
                <a:latin typeface="Arial"/>
                <a:cs typeface="Arial"/>
              </a:rPr>
              <a:t>’</a:t>
            </a:r>
            <a:r>
              <a:rPr lang="en-US" altLang="ja-JP" i="1" baseline="-25000" dirty="0" err="1">
                <a:latin typeface="Arial"/>
                <a:cs typeface="Arial"/>
              </a:rPr>
              <a:t>j</a:t>
            </a:r>
            <a:endParaRPr lang="en-US" altLang="ja-JP" i="1" baseline="-25000" dirty="0">
              <a:latin typeface="Arial"/>
              <a:cs typeface="Arial"/>
            </a:endParaRPr>
          </a:p>
          <a:p>
            <a:pPr marL="0" indent="0" eaLnBrk="1" hangingPunct="1">
              <a:buFontTx/>
              <a:buNone/>
            </a:pPr>
            <a:endParaRPr lang="en-US" i="1" dirty="0">
              <a:latin typeface="Arial"/>
              <a:cs typeface="Arial"/>
            </a:endParaRPr>
          </a:p>
          <a:p>
            <a:pPr marL="0" indent="0" eaLnBrk="1" hangingPunct="1">
              <a:buFontTx/>
              <a:buNone/>
            </a:pPr>
            <a:r>
              <a:rPr lang="en-US" b="0" dirty="0">
                <a:latin typeface="Arial"/>
                <a:cs typeface="Arial"/>
              </a:rPr>
              <a:t>Where </a:t>
            </a:r>
            <a:r>
              <a:rPr lang="en-US" b="0" i="1" dirty="0" err="1">
                <a:latin typeface="Arial"/>
                <a:cs typeface="Arial"/>
              </a:rPr>
              <a:t>s</a:t>
            </a:r>
            <a:r>
              <a:rPr lang="en-US" altLang="ja-JP" b="0" i="1" dirty="0" err="1">
                <a:latin typeface="Arial"/>
                <a:cs typeface="Arial"/>
              </a:rPr>
              <a:t>’</a:t>
            </a:r>
            <a:r>
              <a:rPr lang="en-US" altLang="ja-JP" b="0" i="1" baseline="-25000" dirty="0" err="1">
                <a:latin typeface="Arial"/>
                <a:cs typeface="Arial"/>
              </a:rPr>
              <a:t>j</a:t>
            </a:r>
            <a:r>
              <a:rPr lang="en-US" altLang="ja-JP" b="0" dirty="0">
                <a:latin typeface="Arial"/>
                <a:cs typeface="Arial"/>
              </a:rPr>
              <a:t> is the seasonal coefficient of the corresponding month or quarter.</a:t>
            </a:r>
          </a:p>
          <a:p>
            <a:pPr marL="0" indent="0" eaLnBrk="1" hangingPunct="1">
              <a:buFontTx/>
              <a:buNone/>
            </a:pPr>
            <a:endParaRPr lang="en-US" b="0" dirty="0">
              <a:latin typeface="Arial"/>
              <a:cs typeface="Arial"/>
            </a:endParaRPr>
          </a:p>
          <a:p>
            <a:pPr marL="0" indent="0" algn="ctr" eaLnBrk="1" hangingPunct="1">
              <a:buFontTx/>
              <a:buNone/>
            </a:pPr>
            <a:r>
              <a:rPr lang="en-US" b="0" dirty="0">
                <a:latin typeface="Arial"/>
                <a:cs typeface="Arial"/>
              </a:rPr>
              <a:t>	The obtained SA</a:t>
            </a:r>
            <a:r>
              <a:rPr lang="en-US" b="0" i="1" dirty="0">
                <a:latin typeface="Arial"/>
                <a:cs typeface="Arial"/>
              </a:rPr>
              <a:t>(t)</a:t>
            </a:r>
            <a:r>
              <a:rPr lang="en-US" b="0" dirty="0">
                <a:latin typeface="Arial"/>
                <a:cs typeface="Arial"/>
              </a:rPr>
              <a:t> is an approximation of the trend used in business and economics. </a:t>
            </a:r>
          </a:p>
          <a:p>
            <a:pPr marL="0" indent="0" eaLnBrk="1" hangingPunct="1">
              <a:buFontTx/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eaLnBrk="1" hangingPunct="1"/>
            <a:r>
              <a:rPr lang="en-US" sz="2000" b="1" dirty="0">
                <a:latin typeface="Arial"/>
                <a:cs typeface="Arial"/>
              </a:rPr>
              <a:t>Step 4.3: Extracting the trend using the </a:t>
            </a:r>
            <a:br>
              <a:rPr lang="en-US" sz="2000" b="1" dirty="0">
                <a:latin typeface="Arial"/>
                <a:cs typeface="Arial"/>
              </a:rPr>
            </a:br>
            <a:r>
              <a:rPr lang="en-US" sz="2000" b="1" dirty="0">
                <a:latin typeface="Arial"/>
                <a:cs typeface="Arial"/>
              </a:rPr>
              <a:t>seasonally adjusted series</a:t>
            </a:r>
          </a:p>
        </p:txBody>
      </p:sp>
      <p:sp>
        <p:nvSpPr>
          <p:cNvPr id="5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204E163-5AFC-48CD-9491-CACE38884126}" type="slidenum">
              <a:rPr lang="fr-FR" sz="800"/>
              <a:pPr eaLnBrk="1" hangingPunct="1"/>
              <a:t>45</a:t>
            </a:fld>
            <a:endParaRPr lang="fr-FR" sz="800"/>
          </a:p>
        </p:txBody>
      </p:sp>
      <p:sp>
        <p:nvSpPr>
          <p:cNvPr id="67590" name="AutoShape 6"/>
          <p:cNvSpPr>
            <a:spLocks noChangeArrowheads="1"/>
          </p:cNvSpPr>
          <p:nvPr/>
        </p:nvSpPr>
        <p:spPr bwMode="auto">
          <a:xfrm>
            <a:off x="611560" y="4797152"/>
            <a:ext cx="790575" cy="485775"/>
          </a:xfrm>
          <a:prstGeom prst="rightArrow">
            <a:avLst>
              <a:gd name="adj1" fmla="val 50000"/>
              <a:gd name="adj2" fmla="val 40686"/>
            </a:avLst>
          </a:prstGeom>
          <a:solidFill>
            <a:schemeClr val="accent3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846639" y="277494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uiExpand="1" build="p"/>
      <p:bldP spid="6759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376E823F-7404-444A-9EF6-9C4AC5D33F2C}" type="slidenum">
              <a:rPr lang="fr-FR" sz="800"/>
              <a:pPr eaLnBrk="1" hangingPunct="1"/>
              <a:t>46</a:t>
            </a:fld>
            <a:endParaRPr lang="fr-FR" sz="80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D5162F-F05F-449C-9A84-CFE9FA97C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430851"/>
              </p:ext>
            </p:extLst>
          </p:nvPr>
        </p:nvGraphicFramePr>
        <p:xfrm>
          <a:off x="467544" y="1628800"/>
          <a:ext cx="3852428" cy="49134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3107">
                  <a:extLst>
                    <a:ext uri="{9D8B030D-6E8A-4147-A177-3AD203B41FA5}">
                      <a16:colId xmlns:a16="http://schemas.microsoft.com/office/drawing/2014/main" val="2554614111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3700288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2411390590"/>
                    </a:ext>
                  </a:extLst>
                </a:gridCol>
                <a:gridCol w="963107">
                  <a:extLst>
                    <a:ext uri="{9D8B030D-6E8A-4147-A177-3AD203B41FA5}">
                      <a16:colId xmlns:a16="http://schemas.microsoft.com/office/drawing/2014/main" val="1763142209"/>
                    </a:ext>
                  </a:extLst>
                </a:gridCol>
              </a:tblGrid>
              <a:tr h="20987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</a:rPr>
                        <a:t> 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</a:rPr>
                        <a:t> y(t)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</a:rPr>
                        <a:t> s(t)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</a:rPr>
                        <a:t> SA(t)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996881226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3357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-585,66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3943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164488227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3811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-65,91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3877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543919634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4189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234,87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3954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902365797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4389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445,57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3943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815308504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4351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347,03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4004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38514940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3580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-375,90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3956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015431489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3457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-585,66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4043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7095412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3842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-65,91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3908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90245297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9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4282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234,87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4047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4989162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4496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445,57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4050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004007585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4438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347,03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4091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719159836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3645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-375,90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4021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0519608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3395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-585,66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3981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635681968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14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4086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-65,91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4152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076418019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4405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234,87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4170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268268483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4538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445,57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4092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786292181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4533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347,03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4186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39272019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18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3824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-375,90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4200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66519456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19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3440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-585,66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4026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619833674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4002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-65,91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4068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932971962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4240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234,87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4005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469638573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4675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445,57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4229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70617416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4198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347,03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3851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17330750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24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3843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-375,90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4219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37018703"/>
                  </a:ext>
                </a:extLst>
              </a:tr>
              <a:tr h="178826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3800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-585,66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4386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857300082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1E443DC-C3F0-4EC3-99D4-05EBABBC6779}"/>
              </a:ext>
            </a:extLst>
          </p:cNvPr>
          <p:cNvGraphicFramePr>
            <a:graphicFrameLocks noGrp="1"/>
          </p:cNvGraphicFramePr>
          <p:nvPr/>
        </p:nvGraphicFramePr>
        <p:xfrm>
          <a:off x="5329689" y="2708920"/>
          <a:ext cx="3456384" cy="3198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56153444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41210848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33126496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9191743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4393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-65,91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4459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568536794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4620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234,87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4385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19604676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28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4975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445,57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4529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477532026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29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5027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347,03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4680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95130999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4386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-375,90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4762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034025218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4204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-585,66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4790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44753682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4706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-65,91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4772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48073807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5118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234,87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4883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232621992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5302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445,57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4856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54207133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5462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347,03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5115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466995787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4640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-375,90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5016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542308365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4613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-585,66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5199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751945253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38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5258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-65,91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5324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50574482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39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5701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234,87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5466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937307070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40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5872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445,57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5426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308229093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5982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347,03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5635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517863699"/>
                  </a:ext>
                </a:extLst>
              </a:tr>
              <a:tr h="154064"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>
                          <a:effectLst/>
                        </a:rPr>
                        <a:t>42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5241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-375,90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1200" u="none" strike="noStrike" dirty="0">
                          <a:effectLst/>
                        </a:rPr>
                        <a:t>5617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2423199186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7BFBBE1-B099-4A09-A63B-1F0857086A99}"/>
              </a:ext>
            </a:extLst>
          </p:cNvPr>
          <p:cNvSpPr txBox="1"/>
          <p:nvPr/>
        </p:nvSpPr>
        <p:spPr>
          <a:xfrm>
            <a:off x="1264364" y="1180319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T+S+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sz="2400" i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EDE085E-4725-4676-BBF8-9D98D87B2FA6}"/>
              </a:ext>
            </a:extLst>
          </p:cNvPr>
          <p:cNvSpPr txBox="1"/>
          <p:nvPr/>
        </p:nvSpPr>
        <p:spPr>
          <a:xfrm>
            <a:off x="3167844" y="118031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T+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endParaRPr lang="fr-FR" sz="2400" i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357DA49-A8DE-496B-8E48-9AE0B837BF47}"/>
              </a:ext>
            </a:extLst>
          </p:cNvPr>
          <p:cNvSpPr txBox="1"/>
          <p:nvPr/>
        </p:nvSpPr>
        <p:spPr>
          <a:xfrm>
            <a:off x="2483768" y="114589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rgbClr val="FF0000"/>
                </a:solidFill>
              </a:rPr>
              <a:t>S</a:t>
            </a:r>
            <a:endParaRPr lang="fr-FR" sz="2400" i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249EF1-8221-4C69-AA06-16ACEBBA7E22}"/>
              </a:ext>
            </a:extLst>
          </p:cNvPr>
          <p:cNvSpPr/>
          <p:nvPr/>
        </p:nvSpPr>
        <p:spPr>
          <a:xfrm>
            <a:off x="3815916" y="1826863"/>
            <a:ext cx="504056" cy="2128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94D4475-6AE1-463E-AF8A-9EE3636B4EDF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4447818" y="1895719"/>
            <a:ext cx="511006" cy="2339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56334437-E523-4DA2-BF00-477758542D4E}"/>
              </a:ext>
            </a:extLst>
          </p:cNvPr>
          <p:cNvSpPr txBox="1"/>
          <p:nvPr/>
        </p:nvSpPr>
        <p:spPr>
          <a:xfrm>
            <a:off x="4958824" y="1945038"/>
            <a:ext cx="269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3943 = 3357 – (-585,66)</a:t>
            </a:r>
          </a:p>
        </p:txBody>
      </p:sp>
      <p:sp>
        <p:nvSpPr>
          <p:cNvPr id="13" name="Text Box 76">
            <a:extLst>
              <a:ext uri="{FF2B5EF4-FFF2-40B4-BE49-F238E27FC236}">
                <a16:creationId xmlns:a16="http://schemas.microsoft.com/office/drawing/2014/main" id="{6FA20399-80F2-8E4E-8D27-31A7797FB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7676" y="625514"/>
            <a:ext cx="64087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0" tIns="0" rIns="0" bIns="0" rtlCol="0" anchor="b">
            <a:spAutoFit/>
          </a:bodyPr>
          <a:lstStyle>
            <a:lvl1pPr algn="l" defTabSz="914400" rtl="0" eaLnBrk="0" latinLnBrk="0" hangingPunct="0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j-cs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auto" hangingPunct="1">
              <a:spcAft>
                <a:spcPts val="0"/>
              </a:spcAft>
            </a:pPr>
            <a:r>
              <a:rPr lang="en-US" sz="2200" b="1">
                <a:solidFill>
                  <a:srgbClr val="000000"/>
                </a:solidFill>
              </a:rPr>
              <a:t>Air Traffic</a:t>
            </a:r>
            <a:endParaRPr lang="fr-FR" sz="22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6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5F129BB-96C5-4F38-B79B-B6BE588B7A39}" type="slidenum">
              <a:rPr lang="fr-FR" sz="800"/>
              <a:pPr eaLnBrk="1" hangingPunct="1"/>
              <a:t>47</a:t>
            </a:fld>
            <a:endParaRPr lang="fr-FR" sz="800"/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203F3ED3-B9D9-4523-BBD3-9D48D767D1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4045958"/>
              </p:ext>
            </p:extLst>
          </p:nvPr>
        </p:nvGraphicFramePr>
        <p:xfrm>
          <a:off x="755576" y="966041"/>
          <a:ext cx="740453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76">
            <a:extLst>
              <a:ext uri="{FF2B5EF4-FFF2-40B4-BE49-F238E27FC236}">
                <a16:creationId xmlns:a16="http://schemas.microsoft.com/office/drawing/2014/main" id="{256DFB1E-1D15-914F-9A00-D7585C3E2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404664"/>
            <a:ext cx="64087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0" tIns="0" rIns="0" bIns="0" rtlCol="0" anchor="b">
            <a:spAutoFit/>
          </a:bodyPr>
          <a:lstStyle>
            <a:lvl1pPr algn="l" defTabSz="914400" rtl="0" eaLnBrk="0" latinLnBrk="0" hangingPunct="0">
              <a:spcBef>
                <a:spcPct val="0"/>
              </a:spcBef>
              <a:buNone/>
              <a:defRPr sz="2400" b="0" i="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j-cs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auto" hangingPunct="1">
              <a:spcAft>
                <a:spcPts val="0"/>
              </a:spcAft>
            </a:pPr>
            <a:r>
              <a:rPr lang="en-US" sz="2200" b="1" dirty="0">
                <a:solidFill>
                  <a:srgbClr val="000000"/>
                </a:solidFill>
              </a:rPr>
              <a:t>Air Traffic</a:t>
            </a:r>
            <a:endParaRPr lang="fr-FR" sz="22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8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D6754D-84B2-41AC-8BDA-8FD42F78E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40BFA-AB50-4DBE-8C82-7D2317C66C56}" type="slidenum">
              <a:rPr lang="fr-FR" smtClean="0"/>
              <a:pPr/>
              <a:t>48</a:t>
            </a:fld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4A5F6-17E7-4923-96EA-F7DEFCE4B318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60648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200" kern="0" dirty="0">
                <a:solidFill>
                  <a:schemeClr val="bg2"/>
                </a:solidFill>
                <a:latin typeface="Arial" pitchFamily="34" charset="0"/>
              </a:rPr>
              <a:t>Champagne Sales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FA37AE-635D-4DB1-8862-CDCBD056B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40"/>
          <a:stretch/>
        </p:blipFill>
        <p:spPr>
          <a:xfrm>
            <a:off x="2123728" y="1008112"/>
            <a:ext cx="4824536" cy="5445224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991B612-F06D-954D-B103-42F221170D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670375"/>
              </p:ext>
            </p:extLst>
          </p:nvPr>
        </p:nvGraphicFramePr>
        <p:xfrm>
          <a:off x="2195735" y="792585"/>
          <a:ext cx="4752529" cy="188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582">
                  <a:extLst>
                    <a:ext uri="{9D8B030D-6E8A-4147-A177-3AD203B41FA5}">
                      <a16:colId xmlns:a16="http://schemas.microsoft.com/office/drawing/2014/main" val="1073716672"/>
                    </a:ext>
                  </a:extLst>
                </a:gridCol>
                <a:gridCol w="1037634">
                  <a:extLst>
                    <a:ext uri="{9D8B030D-6E8A-4147-A177-3AD203B41FA5}">
                      <a16:colId xmlns:a16="http://schemas.microsoft.com/office/drawing/2014/main" val="168143678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725533241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13376337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fr-FR" sz="1200" b="1" u="none" strike="noStrike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y(t)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s(t)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SA(t)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364186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7710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ED6754D-84B2-41AC-8BDA-8FD42F78E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-108520" y="-243408"/>
            <a:ext cx="0" cy="0"/>
          </a:xfrm>
        </p:spPr>
        <p:txBody>
          <a:bodyPr/>
          <a:lstStyle/>
          <a:p>
            <a:fld id="{9EF40BFA-AB50-4DBE-8C82-7D2317C66C56}" type="slidenum">
              <a:rPr lang="fr-FR" smtClean="0"/>
              <a:pPr/>
              <a:t>49</a:t>
            </a:fld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4A5F6-17E7-4923-96EA-F7DEFCE4B318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60648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200" kern="0" dirty="0">
                <a:solidFill>
                  <a:schemeClr val="bg2"/>
                </a:solidFill>
                <a:latin typeface="Arial" pitchFamily="34" charset="0"/>
              </a:rPr>
              <a:t>Champagne Sales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FA37AE-635D-4DB1-8862-CDCBD056B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72"/>
          <a:stretch/>
        </p:blipFill>
        <p:spPr>
          <a:xfrm>
            <a:off x="1189246" y="1219773"/>
            <a:ext cx="4824536" cy="55065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2D8F64-4319-41A7-B3F4-EE2DE4C165EE}"/>
              </a:ext>
            </a:extLst>
          </p:cNvPr>
          <p:cNvSpPr txBox="1"/>
          <p:nvPr/>
        </p:nvSpPr>
        <p:spPr>
          <a:xfrm>
            <a:off x="6143397" y="1601416"/>
            <a:ext cx="269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3732,651 = 2815 / 0,754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38BE41-8A25-4BDA-8883-8FB017E63C91}"/>
              </a:ext>
            </a:extLst>
          </p:cNvPr>
          <p:cNvSpPr/>
          <p:nvPr/>
        </p:nvSpPr>
        <p:spPr>
          <a:xfrm>
            <a:off x="4967536" y="1206084"/>
            <a:ext cx="1046246" cy="288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146EA11-8109-41C0-8E16-32B3510A575C}"/>
              </a:ext>
            </a:extLst>
          </p:cNvPr>
          <p:cNvCxnSpPr/>
          <p:nvPr/>
        </p:nvCxnSpPr>
        <p:spPr>
          <a:xfrm>
            <a:off x="6143397" y="1313384"/>
            <a:ext cx="720080" cy="2880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DA14C53A-6F59-493D-A37C-B9008A91B513}"/>
              </a:ext>
            </a:extLst>
          </p:cNvPr>
          <p:cNvSpPr txBox="1"/>
          <p:nvPr/>
        </p:nvSpPr>
        <p:spPr>
          <a:xfrm>
            <a:off x="2159224" y="58925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>
                <a:solidFill>
                  <a:srgbClr val="FF0000"/>
                </a:solidFill>
              </a:rPr>
              <a:t>T</a:t>
            </a:r>
            <a:r>
              <a:rPr lang="fr-FR" dirty="0" err="1">
                <a:solidFill>
                  <a:srgbClr val="FF0000"/>
                </a:solidFill>
              </a:rPr>
              <a:t>x</a:t>
            </a:r>
            <a:r>
              <a:rPr lang="fr-FR" b="1" i="1" dirty="0" err="1">
                <a:solidFill>
                  <a:srgbClr val="FF0000"/>
                </a:solidFill>
              </a:rPr>
              <a:t>S</a:t>
            </a:r>
            <a:r>
              <a:rPr lang="fr-FR" dirty="0" err="1">
                <a:solidFill>
                  <a:srgbClr val="FF0000"/>
                </a:solidFill>
              </a:rPr>
              <a:t>x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r>
              <a:rPr lang="fr-FR" sz="2800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81C096-93C5-4194-8A2F-BB4DDDBC48F8}"/>
              </a:ext>
            </a:extLst>
          </p:cNvPr>
          <p:cNvSpPr txBox="1"/>
          <p:nvPr/>
        </p:nvSpPr>
        <p:spPr>
          <a:xfrm>
            <a:off x="5105265" y="575565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 err="1">
                <a:solidFill>
                  <a:srgbClr val="FF0000"/>
                </a:solidFill>
              </a:rPr>
              <a:t>T</a:t>
            </a:r>
            <a:r>
              <a:rPr lang="fr-FR" dirty="0" err="1">
                <a:solidFill>
                  <a:srgbClr val="FF0000"/>
                </a:solidFill>
              </a:rPr>
              <a:t>x</a:t>
            </a:r>
            <a:r>
              <a:rPr lang="el-GR" sz="2400" i="1" dirty="0">
                <a:solidFill>
                  <a:srgbClr val="FF0000"/>
                </a:solidFill>
              </a:rPr>
              <a:t>ε</a:t>
            </a:r>
            <a:r>
              <a:rPr lang="fr-FR" sz="2800" i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C3C2B5-F2F7-4F6F-A01C-727386F183E3}"/>
              </a:ext>
            </a:extLst>
          </p:cNvPr>
          <p:cNvSpPr txBox="1"/>
          <p:nvPr/>
        </p:nvSpPr>
        <p:spPr>
          <a:xfrm>
            <a:off x="3853542" y="589255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>
                <a:solidFill>
                  <a:srgbClr val="FF0000"/>
                </a:solidFill>
              </a:rPr>
              <a:t>S </a:t>
            </a:r>
            <a:r>
              <a:rPr lang="fr-FR" sz="2800" i="1" dirty="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1728E29-A450-B241-BDA3-503FD3792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934825"/>
              </p:ext>
            </p:extLst>
          </p:nvPr>
        </p:nvGraphicFramePr>
        <p:xfrm>
          <a:off x="1261253" y="1017940"/>
          <a:ext cx="4752529" cy="1881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582">
                  <a:extLst>
                    <a:ext uri="{9D8B030D-6E8A-4147-A177-3AD203B41FA5}">
                      <a16:colId xmlns:a16="http://schemas.microsoft.com/office/drawing/2014/main" val="1073716672"/>
                    </a:ext>
                  </a:extLst>
                </a:gridCol>
                <a:gridCol w="1037634">
                  <a:extLst>
                    <a:ext uri="{9D8B030D-6E8A-4147-A177-3AD203B41FA5}">
                      <a16:colId xmlns:a16="http://schemas.microsoft.com/office/drawing/2014/main" val="168143678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725533241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13376337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fr-FR" sz="1200" b="1" u="none" strike="noStrike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y(t)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s(t)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u="none" strike="noStrike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SA(t)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5263" marR="5263" marT="5263" marB="0" anchor="b"/>
                </a:tc>
                <a:extLst>
                  <a:ext uri="{0D108BD9-81ED-4DB2-BD59-A6C34878D82A}">
                    <a16:rowId xmlns:a16="http://schemas.microsoft.com/office/drawing/2014/main" val="1364186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24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11" grpId="0"/>
      <p:bldP spid="12" grpId="0"/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409D9CB-670A-4B10-93A2-03F9241765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40BFA-AB50-4DBE-8C82-7D2317C66C56}" type="slidenum">
              <a:rPr lang="fr-FR" smtClean="0"/>
              <a:pPr/>
              <a:t>50</a:t>
            </a:fld>
            <a:endParaRPr lang="fr-FR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930F6BBF-3181-4006-9A36-91C2F8819D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9078834"/>
              </p:ext>
            </p:extLst>
          </p:nvPr>
        </p:nvGraphicFramePr>
        <p:xfrm>
          <a:off x="899592" y="908720"/>
          <a:ext cx="756084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C4E235C-89A0-4659-BAA9-CF5D05BCD77B}"/>
              </a:ext>
            </a:extLst>
          </p:cNvPr>
          <p:cNvSpPr txBox="1">
            <a:spLocks noChangeArrowheads="1"/>
          </p:cNvSpPr>
          <p:nvPr/>
        </p:nvSpPr>
        <p:spPr>
          <a:xfrm>
            <a:off x="1331640" y="260648"/>
            <a:ext cx="6408737" cy="5032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2200" kern="0" dirty="0">
                <a:solidFill>
                  <a:schemeClr val="bg2"/>
                </a:solidFill>
                <a:latin typeface="Arial" pitchFamily="34" charset="0"/>
              </a:rPr>
              <a:t>Champagne Sales</a:t>
            </a:r>
          </a:p>
        </p:txBody>
      </p:sp>
    </p:spTree>
    <p:extLst>
      <p:ext uri="{BB962C8B-B14F-4D97-AF65-F5344CB8AC3E}">
        <p14:creationId xmlns:p14="http://schemas.microsoft.com/office/powerpoint/2010/main" val="25633117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08047"/>
            <a:ext cx="8229600" cy="625331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The 6 steps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51</a:t>
            </a:fld>
            <a:endParaRPr lang="en-US" sz="800" b="1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Decomposing the series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68538" y="4869185"/>
            <a:ext cx="4967287" cy="576039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3212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Content Placeholder 3"/>
          <p:cNvSpPr>
            <a:spLocks noGrp="1"/>
          </p:cNvSpPr>
          <p:nvPr>
            <p:ph idx="1"/>
          </p:nvPr>
        </p:nvSpPr>
        <p:spPr>
          <a:xfrm>
            <a:off x="457199" y="1364677"/>
            <a:ext cx="8229598" cy="4224563"/>
          </a:xfrm>
        </p:spPr>
        <p:txBody>
          <a:bodyPr>
            <a:normAutofit/>
          </a:bodyPr>
          <a:lstStyle/>
          <a:p>
            <a:pPr indent="11113" eaLnBrk="1" hangingPunct="1"/>
            <a:r>
              <a:rPr lang="en-US" b="0" dirty="0">
                <a:latin typeface="Arial"/>
                <a:cs typeface="Arial"/>
              </a:rPr>
              <a:t>The graph of the SA series reveals the form of the trend: linear, exponential, parabolic, </a:t>
            </a:r>
            <a:r>
              <a:rPr lang="mr-IN" b="0" dirty="0">
                <a:latin typeface="Arial"/>
                <a:cs typeface="Arial"/>
              </a:rPr>
              <a:t>…</a:t>
            </a:r>
            <a:r>
              <a:rPr lang="en-US" b="0" dirty="0">
                <a:latin typeface="Arial"/>
                <a:cs typeface="Arial"/>
              </a:rPr>
              <a:t>. </a:t>
            </a:r>
          </a:p>
          <a:p>
            <a:pPr indent="11113" eaLnBrk="1" hangingPunct="1">
              <a:buFontTx/>
              <a:buNone/>
            </a:pPr>
            <a:endParaRPr lang="en-US" b="0" dirty="0">
              <a:latin typeface="Arial"/>
              <a:cs typeface="Arial"/>
            </a:endParaRPr>
          </a:p>
          <a:p>
            <a:pPr indent="11113" eaLnBrk="1" hangingPunct="1"/>
            <a:r>
              <a:rPr lang="en-US" b="0" dirty="0">
                <a:latin typeface="Arial"/>
                <a:cs typeface="Arial"/>
              </a:rPr>
              <a:t>We then fit the SA series using a relevant model.</a:t>
            </a:r>
          </a:p>
          <a:p>
            <a:pPr indent="0" eaLnBrk="1" hangingPunct="1">
              <a:buNone/>
            </a:pPr>
            <a:r>
              <a:rPr lang="en-US" b="0" dirty="0">
                <a:latin typeface="Arial"/>
                <a:cs typeface="Arial"/>
              </a:rPr>
              <a:t>In the case of a linear model, we get the following equation:</a:t>
            </a:r>
          </a:p>
          <a:p>
            <a:pPr indent="11113" eaLnBrk="1" hangingPunct="1">
              <a:buFontTx/>
              <a:buNone/>
            </a:pPr>
            <a:endParaRPr lang="en-US" b="0" dirty="0">
              <a:latin typeface="Arial"/>
              <a:cs typeface="Arial"/>
            </a:endParaRPr>
          </a:p>
          <a:p>
            <a:pPr indent="11113" eaLnBrk="1" hangingPunct="1">
              <a:buFontTx/>
              <a:buNone/>
            </a:pPr>
            <a:endParaRPr lang="en-US" b="0" i="1" dirty="0">
              <a:latin typeface="Arial"/>
              <a:cs typeface="Arial"/>
            </a:endParaRPr>
          </a:p>
          <a:p>
            <a:pPr indent="11113" eaLnBrk="1" hangingPunct="1">
              <a:buFontTx/>
              <a:buNone/>
            </a:pPr>
            <a:endParaRPr lang="en-US" b="0" i="1" dirty="0">
              <a:latin typeface="Arial"/>
              <a:cs typeface="Arial"/>
            </a:endParaRPr>
          </a:p>
          <a:p>
            <a:pPr indent="11113" eaLnBrk="1" hangingPunct="1">
              <a:buNone/>
            </a:pPr>
            <a:r>
              <a:rPr lang="en-US" b="0" dirty="0">
                <a:latin typeface="Arial"/>
                <a:cs typeface="Arial"/>
              </a:rPr>
              <a:t>𝛽</a:t>
            </a:r>
            <a:r>
              <a:rPr lang="en-US" b="0" baseline="-25000" dirty="0">
                <a:latin typeface="Arial"/>
                <a:cs typeface="Arial"/>
              </a:rPr>
              <a:t>0</a:t>
            </a:r>
            <a:r>
              <a:rPr lang="en-US" b="0" dirty="0">
                <a:latin typeface="Arial"/>
                <a:cs typeface="Arial"/>
              </a:rPr>
              <a:t> and 𝛽</a:t>
            </a:r>
            <a:r>
              <a:rPr lang="en-US" b="0" baseline="-25000" dirty="0">
                <a:latin typeface="Arial"/>
                <a:cs typeface="Arial"/>
              </a:rPr>
              <a:t>1 </a:t>
            </a:r>
            <a:r>
              <a:rPr lang="en-US" b="0" dirty="0">
                <a:latin typeface="Arial"/>
                <a:cs typeface="Arial"/>
              </a:rPr>
              <a:t>are the coefficients of the linear regression using the least squares method applied to the SA(t) series. </a:t>
            </a:r>
            <a:endParaRPr lang="en-US" b="0" baseline="-25000" dirty="0">
              <a:latin typeface="Arial"/>
              <a:cs typeface="Arial"/>
            </a:endParaRPr>
          </a:p>
          <a:p>
            <a:pPr indent="11113" eaLnBrk="1" hangingPunct="1">
              <a:buFontTx/>
              <a:buNone/>
            </a:pPr>
            <a:endParaRPr lang="en-US" i="1" dirty="0">
              <a:latin typeface="Arial"/>
              <a:cs typeface="Arial"/>
            </a:endParaRPr>
          </a:p>
          <a:p>
            <a:pPr indent="11113" eaLnBrk="1" hangingPunct="1">
              <a:buFontTx/>
              <a:buNone/>
            </a:pPr>
            <a:r>
              <a:rPr lang="en-US" i="1" dirty="0">
                <a:latin typeface="Arial"/>
                <a:cs typeface="Arial"/>
              </a:rPr>
              <a:t> </a:t>
            </a:r>
          </a:p>
          <a:p>
            <a:pPr indent="11113" eaLnBrk="1" hangingPunct="1">
              <a:buFontTx/>
              <a:buNone/>
            </a:pPr>
            <a:endParaRPr lang="en-US" dirty="0">
              <a:latin typeface="Arial"/>
              <a:cs typeface="Arial"/>
            </a:endParaRPr>
          </a:p>
          <a:p>
            <a:pPr indent="11113" eaLnBrk="1" hangingPunct="1">
              <a:buFontTx/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>
                <a:latin typeface="Arial"/>
                <a:cs typeface="Arial"/>
              </a:rPr>
              <a:t>Step 5. Extrapolating and forecasting</a:t>
            </a:r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E2A234B-4D00-4574-B990-92A682EC9E24}" type="slidenum">
              <a:rPr lang="en-US" sz="800" smtClean="0"/>
              <a:pPr eaLnBrk="1" hangingPunct="1"/>
              <a:t>52</a:t>
            </a:fld>
            <a:endParaRPr lang="en-US" sz="800"/>
          </a:p>
        </p:txBody>
      </p:sp>
      <p:graphicFrame>
        <p:nvGraphicFramePr>
          <p:cNvPr id="5632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705476"/>
              </p:ext>
            </p:extLst>
          </p:nvPr>
        </p:nvGraphicFramePr>
        <p:xfrm>
          <a:off x="2339752" y="3284984"/>
          <a:ext cx="18415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16000" imgH="342900" progId="Equation.3">
                  <p:embed/>
                </p:oleObj>
              </mc:Choice>
              <mc:Fallback>
                <p:oleObj name="Equation" r:id="rId2" imgW="1016000" imgH="3429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284984"/>
                        <a:ext cx="1841500" cy="619125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0659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indent="11113" eaLnBrk="1" hangingPunct="1">
                  <a:buFontTx/>
                  <a:buNone/>
                </a:pPr>
                <a:endParaRPr lang="en-US" sz="2000" i="1" dirty="0">
                  <a:latin typeface="Arial"/>
                  <a:cs typeface="Arial"/>
                </a:endParaRPr>
              </a:p>
              <a:p>
                <a:pPr indent="11113"/>
                <a:r>
                  <a:rPr lang="en-US" sz="2000" b="0" dirty="0">
                    <a:latin typeface="Arial"/>
                    <a:cs typeface="Arial"/>
                  </a:rPr>
                  <a:t>Then we get the fitted recomposed series, noted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Arial"/>
                          </a:rPr>
                          <m:t>𝒚</m:t>
                        </m:r>
                      </m:e>
                    </m:acc>
                    <m:r>
                      <a:rPr lang="en-US" sz="2000" b="1" i="1" smtClean="0">
                        <a:latin typeface="Cambria Math" panose="02040503050406030204" pitchFamily="18" charset="0"/>
                        <a:cs typeface="Arial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cs typeface="Arial"/>
                      </a:rPr>
                      <m:t>𝒕</m:t>
                    </m:r>
                  </m:oMath>
                </a14:m>
                <a:r>
                  <a:rPr lang="en-US" sz="2000" b="0" dirty="0">
                    <a:latin typeface="Arial"/>
                    <a:cs typeface="Arial"/>
                  </a:rPr>
                  <a:t> , by combining the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  <a:cs typeface="Arial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charset="0"/>
                            <a:cs typeface="Arial"/>
                          </a:rPr>
                          <m:t>𝑆𝐴</m:t>
                        </m:r>
                      </m:e>
                    </m:acc>
                  </m:oMath>
                </a14:m>
                <a:r>
                  <a:rPr lang="en-US" sz="2000" b="0" dirty="0">
                    <a:latin typeface="Arial"/>
                    <a:cs typeface="Arial"/>
                  </a:rPr>
                  <a:t> series with the respective seasonal coefficients </a:t>
                </a:r>
                <a:r>
                  <a:rPr lang="en-US" sz="2000" b="0" i="1" dirty="0" err="1">
                    <a:latin typeface="Arial"/>
                    <a:cs typeface="Arial"/>
                  </a:rPr>
                  <a:t>s</a:t>
                </a:r>
                <a:r>
                  <a:rPr lang="en-US" altLang="ja-JP" sz="2000" b="0" i="1" dirty="0" err="1">
                    <a:latin typeface="Arial"/>
                    <a:cs typeface="Arial"/>
                  </a:rPr>
                  <a:t>’</a:t>
                </a:r>
                <a:r>
                  <a:rPr lang="en-US" altLang="ja-JP" sz="2000" b="0" i="1" baseline="-25000" dirty="0" err="1">
                    <a:latin typeface="Arial"/>
                    <a:cs typeface="Arial"/>
                  </a:rPr>
                  <a:t>j</a:t>
                </a:r>
                <a:r>
                  <a:rPr lang="en-US" sz="2000" b="0" dirty="0">
                    <a:latin typeface="Arial"/>
                    <a:cs typeface="Arial"/>
                  </a:rPr>
                  <a:t>. </a:t>
                </a:r>
                <a:endParaRPr lang="en-US" sz="2000" b="0" i="1" dirty="0">
                  <a:latin typeface="Arial"/>
                  <a:cs typeface="Arial"/>
                </a:endParaRPr>
              </a:p>
              <a:p>
                <a:pPr indent="11113" eaLnBrk="1" hangingPunct="1">
                  <a:buFontTx/>
                  <a:buNone/>
                </a:pPr>
                <a:r>
                  <a:rPr lang="en-US" sz="2000" i="1" dirty="0">
                    <a:latin typeface="Arial"/>
                    <a:cs typeface="Arial"/>
                  </a:rPr>
                  <a:t> </a:t>
                </a:r>
              </a:p>
              <a:p>
                <a:pPr indent="11113" eaLnBrk="1" hangingPunct="1">
                  <a:buFontTx/>
                  <a:buNone/>
                </a:pPr>
                <a:r>
                  <a:rPr lang="en-US" sz="2000" dirty="0">
                    <a:latin typeface="Arial"/>
                    <a:cs typeface="Arial"/>
                  </a:rPr>
                  <a:t>In the case of linear fitting, we get</a:t>
                </a:r>
                <a:r>
                  <a:rPr lang="en-US" altLang="ja-JP" sz="2000" dirty="0">
                    <a:latin typeface="Arial"/>
                    <a:cs typeface="Arial"/>
                  </a:rPr>
                  <a:t>:</a:t>
                </a:r>
              </a:p>
              <a:p>
                <a:pPr indent="11113" eaLnBrk="1" hangingPunct="1">
                  <a:buFontTx/>
                  <a:buNone/>
                </a:pPr>
                <a:endParaRPr lang="en-US" altLang="ja-JP" sz="2000" i="1" dirty="0">
                  <a:latin typeface="Arial"/>
                  <a:cs typeface="Arial"/>
                </a:endParaRPr>
              </a:p>
              <a:p>
                <a:pPr indent="11113" eaLnBrk="1" hangingPunct="1">
                  <a:buFontTx/>
                  <a:buNone/>
                </a:pPr>
                <a:r>
                  <a:rPr lang="en-US" sz="2000" dirty="0">
                    <a:latin typeface="Arial"/>
                    <a:cs typeface="Arial"/>
                  </a:rPr>
                  <a:t>	- For the additive model: </a:t>
                </a:r>
              </a:p>
              <a:p>
                <a:pPr indent="11113" eaLnBrk="1" hangingPunct="1">
                  <a:buFontTx/>
                  <a:buNone/>
                </a:pPr>
                <a:endParaRPr lang="en-US" sz="2000" dirty="0">
                  <a:latin typeface="Arial"/>
                  <a:cs typeface="Arial"/>
                </a:endParaRPr>
              </a:p>
              <a:p>
                <a:pPr indent="11113" eaLnBrk="1" hangingPunct="1">
                  <a:buFontTx/>
                  <a:buNone/>
                </a:pPr>
                <a:r>
                  <a:rPr lang="en-US" sz="2000" dirty="0">
                    <a:latin typeface="Arial"/>
                    <a:cs typeface="Arial"/>
                  </a:rPr>
                  <a:t>	- For the multiplicative model: </a:t>
                </a:r>
              </a:p>
              <a:p>
                <a:pPr indent="11113" eaLnBrk="1" hangingPunct="1">
                  <a:buFontTx/>
                  <a:buNone/>
                </a:pPr>
                <a:endParaRPr lang="en-US" sz="2000" dirty="0">
                  <a:latin typeface="Arial"/>
                  <a:cs typeface="Arial"/>
                </a:endParaRPr>
              </a:p>
              <a:p>
                <a:pPr indent="11113" eaLnBrk="1" hangingPunct="1">
                  <a:buFontTx/>
                  <a:buNone/>
                </a:pPr>
                <a:endParaRPr lang="en-US" sz="2000" dirty="0">
                  <a:latin typeface="Arial"/>
                  <a:cs typeface="Arial"/>
                </a:endParaRPr>
              </a:p>
            </p:txBody>
          </p:sp>
        </mc:Choice>
        <mc:Fallback xmlns="">
          <p:sp>
            <p:nvSpPr>
              <p:cNvPr id="70659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>
                <a:latin typeface="Arial"/>
                <a:cs typeface="Arial"/>
              </a:rPr>
              <a:t>Step 5. Extrapolating and forecasting</a:t>
            </a:r>
          </a:p>
        </p:txBody>
      </p:sp>
      <p:sp>
        <p:nvSpPr>
          <p:cNvPr id="8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E2A234B-4D00-4574-B990-92A682EC9E24}" type="slidenum">
              <a:rPr lang="en-US" sz="800" smtClean="0"/>
              <a:pPr eaLnBrk="1" hangingPunct="1"/>
              <a:t>53</a:t>
            </a:fld>
            <a:endParaRPr lang="en-US" sz="800"/>
          </a:p>
        </p:txBody>
      </p:sp>
      <p:graphicFrame>
        <p:nvGraphicFramePr>
          <p:cNvPr id="5632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1431142"/>
              </p:ext>
            </p:extLst>
          </p:nvPr>
        </p:nvGraphicFramePr>
        <p:xfrm>
          <a:off x="4509052" y="2961884"/>
          <a:ext cx="2325687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700" imgH="241300" progId="Equation.3">
                  <p:embed/>
                </p:oleObj>
              </mc:Choice>
              <mc:Fallback>
                <p:oleObj name="Equation" r:id="rId4" imgW="12827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9052" y="2961884"/>
                        <a:ext cx="2325687" cy="436562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612251"/>
              </p:ext>
            </p:extLst>
          </p:nvPr>
        </p:nvGraphicFramePr>
        <p:xfrm>
          <a:off x="5004048" y="3583300"/>
          <a:ext cx="227965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300" imgH="241300" progId="Equation.3">
                  <p:embed/>
                </p:oleObj>
              </mc:Choice>
              <mc:Fallback>
                <p:oleObj name="Equation" r:id="rId6" imgW="1257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583300"/>
                        <a:ext cx="2279650" cy="436563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601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9C38436-E64A-42C9-ABE8-DD16BAB3D7D7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>
          <a:xfrm>
            <a:off x="539552" y="559187"/>
            <a:ext cx="8229600" cy="6254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3600" kern="0" dirty="0">
                <a:solidFill>
                  <a:srgbClr val="000000"/>
                </a:solidFill>
                <a:latin typeface="Arial" pitchFamily="34" charset="0"/>
              </a:rPr>
              <a:t>Air </a:t>
            </a:r>
            <a:r>
              <a:rPr lang="fr-FR" sz="3600" kern="0" dirty="0" err="1">
                <a:solidFill>
                  <a:srgbClr val="000000"/>
                </a:solidFill>
                <a:latin typeface="Arial" pitchFamily="34" charset="0"/>
              </a:rPr>
              <a:t>Trafiic</a:t>
            </a:r>
            <a:endParaRPr lang="fr-FR" sz="3600" kern="0" dirty="0">
              <a:latin typeface="Arial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41796475"/>
              </p:ext>
            </p:extLst>
          </p:nvPr>
        </p:nvGraphicFramePr>
        <p:xfrm>
          <a:off x="323528" y="2564904"/>
          <a:ext cx="8229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Y-</a:t>
                      </a:r>
                      <a:r>
                        <a:rPr lang="fr-FR" sz="2400" dirty="0" err="1"/>
                        <a:t>intercept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dirty="0"/>
                        <a:t>3583,21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Slope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dirty="0"/>
                        <a:t>39,669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4D8AEA54-9749-4F80-99B1-2C06AE105FD3}" type="slidenum">
              <a:rPr lang="fr-FR" smtClean="0"/>
              <a:pPr/>
              <a:t>54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776AF9-14F5-4D87-B1E3-A41D513A5D87}"/>
              </a:ext>
            </a:extLst>
          </p:cNvPr>
          <p:cNvSpPr txBox="1"/>
          <p:nvPr/>
        </p:nvSpPr>
        <p:spPr>
          <a:xfrm>
            <a:off x="1331640" y="1700808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/>
              <a:t>Linear</a:t>
            </a:r>
            <a:r>
              <a:rPr lang="fr-FR" sz="3200" b="1" dirty="0"/>
              <a:t> Model for the SA</a:t>
            </a:r>
          </a:p>
        </p:txBody>
      </p:sp>
    </p:spTree>
    <p:extLst>
      <p:ext uri="{BB962C8B-B14F-4D97-AF65-F5344CB8AC3E}">
        <p14:creationId xmlns:p14="http://schemas.microsoft.com/office/powerpoint/2010/main" val="134926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9776AF9-14F5-4D87-B1E3-A41D513A5D87}"/>
              </a:ext>
            </a:extLst>
          </p:cNvPr>
          <p:cNvSpPr txBox="1"/>
          <p:nvPr/>
        </p:nvSpPr>
        <p:spPr>
          <a:xfrm>
            <a:off x="611560" y="1789112"/>
            <a:ext cx="770485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Forecast</a:t>
            </a:r>
          </a:p>
          <a:p>
            <a:endParaRPr lang="en-US" sz="1000" b="1" i="1" dirty="0"/>
          </a:p>
          <a:p>
            <a:r>
              <a:rPr lang="en-US" sz="2800" i="1" dirty="0"/>
              <a:t>Jan/</a:t>
            </a:r>
            <a:r>
              <a:rPr lang="en-US" sz="2800" i="1" dirty="0" err="1"/>
              <a:t>feb</a:t>
            </a:r>
            <a:r>
              <a:rPr lang="en-US" sz="2800" i="1" dirty="0"/>
              <a:t> year 8</a:t>
            </a:r>
          </a:p>
          <a:p>
            <a:endParaRPr lang="en-US" sz="1000" i="1" dirty="0"/>
          </a:p>
          <a:p>
            <a:r>
              <a:rPr lang="en-US" sz="2800" dirty="0"/>
              <a:t>t = 43</a:t>
            </a:r>
          </a:p>
          <a:p>
            <a:endParaRPr lang="en-US" sz="1000" dirty="0"/>
          </a:p>
          <a:p>
            <a:r>
              <a:rPr lang="en-US" sz="2800" dirty="0"/>
              <a:t>(3583,21 + 39,669x43) + (-585,66) = </a:t>
            </a:r>
            <a:r>
              <a:rPr lang="fr-FR" sz="2800" dirty="0"/>
              <a:t>4703,05</a:t>
            </a:r>
            <a:endParaRPr lang="en-US" sz="2800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9C38436-E64A-42C9-ABE8-DD16BAB3D7D7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>
                <a:solidFill>
                  <a:srgbClr val="000000"/>
                </a:solidFill>
                <a:latin typeface="Arial" pitchFamily="34" charset="0"/>
              </a:rPr>
              <a:t>Air Trafiic</a:t>
            </a:r>
            <a:endParaRPr lang="en-US" sz="3600" kern="0">
              <a:latin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EA54-9749-4F80-99B1-2C06AE105FD3}" type="slidenum">
              <a:rPr lang="fr-FR" smtClean="0"/>
              <a:pPr/>
              <a:t>55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0450C0-3928-421F-95C8-803644D6BAF6}"/>
              </a:ext>
            </a:extLst>
          </p:cNvPr>
          <p:cNvSpPr txBox="1"/>
          <p:nvPr/>
        </p:nvSpPr>
        <p:spPr>
          <a:xfrm>
            <a:off x="490351" y="4886183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Fitted SA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CC3D3D-8314-4619-9691-006497A45D33}"/>
              </a:ext>
            </a:extLst>
          </p:cNvPr>
          <p:cNvSpPr txBox="1"/>
          <p:nvPr/>
        </p:nvSpPr>
        <p:spPr>
          <a:xfrm>
            <a:off x="5004048" y="257303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Seasonal </a:t>
            </a:r>
            <a:r>
              <a:rPr lang="en-US" i="1" dirty="0" err="1">
                <a:solidFill>
                  <a:srgbClr val="FF0000"/>
                </a:solidFill>
              </a:rPr>
              <a:t>Coeff</a:t>
            </a:r>
            <a:r>
              <a:rPr lang="en-US" i="1" dirty="0">
                <a:solidFill>
                  <a:srgbClr val="FF0000"/>
                </a:solidFill>
              </a:rPr>
              <a:t> Jan/Feb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E218DA6-43D1-4D1B-A15E-FDC0E4FB2576}"/>
              </a:ext>
            </a:extLst>
          </p:cNvPr>
          <p:cNvCxnSpPr/>
          <p:nvPr/>
        </p:nvCxnSpPr>
        <p:spPr>
          <a:xfrm flipV="1">
            <a:off x="1547664" y="4447368"/>
            <a:ext cx="432048" cy="3972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2CF1A54-80F2-4632-AF09-34987D84175C}"/>
              </a:ext>
            </a:extLst>
          </p:cNvPr>
          <p:cNvCxnSpPr>
            <a:cxnSpLocks/>
          </p:cNvCxnSpPr>
          <p:nvPr/>
        </p:nvCxnSpPr>
        <p:spPr>
          <a:xfrm flipH="1">
            <a:off x="5220072" y="2942367"/>
            <a:ext cx="720812" cy="6387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B1BDE9A-80BE-405F-A642-47C3F513BF84}"/>
              </a:ext>
            </a:extLst>
          </p:cNvPr>
          <p:cNvCxnSpPr/>
          <p:nvPr/>
        </p:nvCxnSpPr>
        <p:spPr>
          <a:xfrm>
            <a:off x="611560" y="4221088"/>
            <a:ext cx="34563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73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4DF8A37-738B-4B95-AB6B-54167F4FEC4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3600" dirty="0">
                <a:solidFill>
                  <a:srgbClr val="000000"/>
                </a:solidFill>
                <a:latin typeface="Arial" pitchFamily="34" charset="0"/>
              </a:rPr>
              <a:t>Champagne Sales</a:t>
            </a:r>
            <a:endParaRPr lang="fr-FR" sz="1800" dirty="0">
              <a:latin typeface="Arial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326334"/>
              </p:ext>
            </p:extLst>
          </p:nvPr>
        </p:nvGraphicFramePr>
        <p:xfrm>
          <a:off x="457200" y="2636912"/>
          <a:ext cx="8229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Y-</a:t>
                      </a:r>
                      <a:r>
                        <a:rPr lang="fr-FR" sz="2400" dirty="0" err="1"/>
                        <a:t>intercept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dirty="0"/>
                        <a:t>3687,6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Slope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400" dirty="0"/>
                        <a:t>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EA54-9749-4F80-99B1-2C06AE105FD3}" type="slidenum">
              <a:rPr lang="fr-FR" smtClean="0"/>
              <a:pPr/>
              <a:t>56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776AF9-14F5-4D87-B1E3-A41D513A5D87}"/>
              </a:ext>
            </a:extLst>
          </p:cNvPr>
          <p:cNvSpPr txBox="1"/>
          <p:nvPr/>
        </p:nvSpPr>
        <p:spPr>
          <a:xfrm>
            <a:off x="1331640" y="1700808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/>
              <a:t>Linear</a:t>
            </a:r>
            <a:r>
              <a:rPr lang="fr-FR" sz="3200" b="1" dirty="0"/>
              <a:t> Model for the SA</a:t>
            </a:r>
          </a:p>
        </p:txBody>
      </p:sp>
    </p:spTree>
    <p:extLst>
      <p:ext uri="{BB962C8B-B14F-4D97-AF65-F5344CB8AC3E}">
        <p14:creationId xmlns:p14="http://schemas.microsoft.com/office/powerpoint/2010/main" val="5980326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84DF8A37-738B-4B95-AB6B-54167F4FEC4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Century Gothic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3600" dirty="0">
                <a:solidFill>
                  <a:srgbClr val="000000"/>
                </a:solidFill>
                <a:latin typeface="Arial" pitchFamily="34" charset="0"/>
              </a:rPr>
              <a:t>Champagne Sales</a:t>
            </a:r>
            <a:endParaRPr lang="fr-FR" sz="1800" dirty="0">
              <a:latin typeface="Arial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EA54-9749-4F80-99B1-2C06AE105FD3}" type="slidenum">
              <a:rPr lang="fr-FR" smtClean="0"/>
              <a:pPr/>
              <a:t>57</a:t>
            </a:fld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7AED8E9-095D-4204-90B7-F01E21BF2588}"/>
              </a:ext>
            </a:extLst>
          </p:cNvPr>
          <p:cNvSpPr txBox="1"/>
          <p:nvPr/>
        </p:nvSpPr>
        <p:spPr>
          <a:xfrm>
            <a:off x="467544" y="1772816"/>
            <a:ext cx="7704856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Forecast</a:t>
            </a:r>
          </a:p>
          <a:p>
            <a:endParaRPr lang="en-US" sz="1050" b="1" i="1" dirty="0"/>
          </a:p>
          <a:p>
            <a:r>
              <a:rPr lang="en-US" sz="3200" i="1" dirty="0"/>
              <a:t>January 2013</a:t>
            </a:r>
            <a:endParaRPr lang="fr-FR" sz="1000" i="1" dirty="0"/>
          </a:p>
          <a:p>
            <a:r>
              <a:rPr lang="fr-FR" sz="2800" dirty="0"/>
              <a:t>t = 97</a:t>
            </a:r>
          </a:p>
          <a:p>
            <a:endParaRPr lang="fr-FR" sz="1000" dirty="0"/>
          </a:p>
          <a:p>
            <a:r>
              <a:rPr lang="fr-FR" sz="2800" dirty="0"/>
              <a:t>(3687,6 + 22,4x97) x 0,754 = 4418,74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D033E9-A227-4E87-8B69-58954FD22E27}"/>
              </a:ext>
            </a:extLst>
          </p:cNvPr>
          <p:cNvSpPr txBox="1"/>
          <p:nvPr/>
        </p:nvSpPr>
        <p:spPr>
          <a:xfrm>
            <a:off x="610139" y="494116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>
                <a:solidFill>
                  <a:srgbClr val="FF0000"/>
                </a:solidFill>
              </a:rPr>
              <a:t>Fitted</a:t>
            </a:r>
            <a:r>
              <a:rPr lang="fr-FR" i="1" dirty="0">
                <a:solidFill>
                  <a:srgbClr val="FF0000"/>
                </a:solidFill>
              </a:rPr>
              <a:t> SA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D428BB9-866A-4328-A41B-ACD3722C8CD1}"/>
              </a:ext>
            </a:extLst>
          </p:cNvPr>
          <p:cNvSpPr txBox="1"/>
          <p:nvPr/>
        </p:nvSpPr>
        <p:spPr>
          <a:xfrm>
            <a:off x="3779912" y="263691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Seasonal </a:t>
            </a:r>
            <a:r>
              <a:rPr lang="en-US" i="1" dirty="0" err="1">
                <a:solidFill>
                  <a:srgbClr val="FF0000"/>
                </a:solidFill>
              </a:rPr>
              <a:t>Coeff</a:t>
            </a:r>
            <a:r>
              <a:rPr lang="en-US" i="1" dirty="0">
                <a:solidFill>
                  <a:srgbClr val="FF0000"/>
                </a:solidFill>
              </a:rPr>
              <a:t> Jan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94D2566-0462-4844-9912-E43675C47362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4463256" y="3006244"/>
            <a:ext cx="720812" cy="6387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27937BB-70CF-4012-9CE8-D1203FE6F095}"/>
              </a:ext>
            </a:extLst>
          </p:cNvPr>
          <p:cNvCxnSpPr>
            <a:cxnSpLocks/>
          </p:cNvCxnSpPr>
          <p:nvPr/>
        </p:nvCxnSpPr>
        <p:spPr>
          <a:xfrm flipV="1">
            <a:off x="1546243" y="4401327"/>
            <a:ext cx="432048" cy="3972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73C9C44-4D45-416C-84F7-F57192752F19}"/>
              </a:ext>
            </a:extLst>
          </p:cNvPr>
          <p:cNvCxnSpPr>
            <a:cxnSpLocks/>
          </p:cNvCxnSpPr>
          <p:nvPr/>
        </p:nvCxnSpPr>
        <p:spPr>
          <a:xfrm>
            <a:off x="611560" y="4221088"/>
            <a:ext cx="288032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87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308047"/>
            <a:ext cx="8229600" cy="625331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The 6 steps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58</a:t>
            </a:fld>
            <a:endParaRPr lang="en-US" sz="800" b="1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Decomposing the series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68538" y="5877297"/>
            <a:ext cx="4967287" cy="576039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6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3212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b="1" dirty="0">
                <a:latin typeface="Arial" pitchFamily="34" charset="0"/>
              </a:rPr>
              <a:t>Step 6. </a:t>
            </a:r>
            <a:r>
              <a:rPr lang="en-US" sz="2000" b="1" dirty="0">
                <a:latin typeface="Arial"/>
                <a:cs typeface="Arial"/>
              </a:rPr>
              <a:t>Assessing the quality of the model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9552" y="1385384"/>
            <a:ext cx="7561263" cy="47529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2300" b="0" dirty="0">
              <a:latin typeface="Arial"/>
              <a:cs typeface="Arial"/>
            </a:endParaRPr>
          </a:p>
          <a:p>
            <a:pPr marL="0" indent="0" eaLnBrk="1" hangingPunct="1">
              <a:buNone/>
            </a:pPr>
            <a:r>
              <a:rPr lang="en-US" sz="2300" b="0" dirty="0">
                <a:latin typeface="Arial"/>
                <a:cs typeface="Arial"/>
              </a:rPr>
              <a:t>We calculate the </a:t>
            </a:r>
            <a:r>
              <a:rPr lang="en-US" sz="2300" dirty="0">
                <a:latin typeface="Arial"/>
                <a:cs typeface="Arial"/>
              </a:rPr>
              <a:t>fitting error</a:t>
            </a:r>
            <a:r>
              <a:rPr lang="en-US" altLang="ja-JP" sz="2300" b="0" dirty="0">
                <a:latin typeface="Arial"/>
                <a:cs typeface="Arial"/>
              </a:rPr>
              <a:t>:</a:t>
            </a:r>
          </a:p>
          <a:p>
            <a:pPr marL="0" indent="0" eaLnBrk="1" hangingPunct="1">
              <a:buNone/>
            </a:pPr>
            <a:endParaRPr lang="en-US" sz="2300" b="0" dirty="0">
              <a:latin typeface="Arial"/>
              <a:cs typeface="Arial"/>
            </a:endParaRPr>
          </a:p>
          <a:p>
            <a:pPr marL="0" indent="0" eaLnBrk="1" hangingPunct="1">
              <a:buNone/>
            </a:pPr>
            <a:r>
              <a:rPr lang="en-US" sz="2300" b="0" dirty="0">
                <a:latin typeface="Arial"/>
                <a:cs typeface="Arial"/>
              </a:rPr>
              <a:t>Then the </a:t>
            </a:r>
            <a:r>
              <a:rPr lang="en-US" sz="2300" b="0" i="1" dirty="0">
                <a:latin typeface="Arial"/>
                <a:cs typeface="Arial"/>
              </a:rPr>
              <a:t>MSE</a:t>
            </a:r>
            <a:r>
              <a:rPr lang="en-US" sz="2300" b="0" dirty="0">
                <a:latin typeface="Arial"/>
                <a:cs typeface="Arial"/>
              </a:rPr>
              <a:t> (</a:t>
            </a:r>
            <a:r>
              <a:rPr lang="en-US" sz="2300" b="0" i="1" dirty="0">
                <a:latin typeface="Arial"/>
                <a:cs typeface="Arial"/>
              </a:rPr>
              <a:t>Mean Square Error</a:t>
            </a:r>
            <a:r>
              <a:rPr lang="en-US" sz="2300" b="0" dirty="0">
                <a:latin typeface="Arial"/>
                <a:cs typeface="Arial"/>
              </a:rPr>
              <a:t>) : </a:t>
            </a:r>
          </a:p>
          <a:p>
            <a:pPr eaLnBrk="1" hangingPunct="1">
              <a:buFontTx/>
              <a:buNone/>
            </a:pPr>
            <a:endParaRPr lang="en-US" sz="2300" b="0" dirty="0">
              <a:latin typeface="Arial"/>
              <a:cs typeface="Arial"/>
            </a:endParaRPr>
          </a:p>
          <a:p>
            <a:pPr eaLnBrk="1" hangingPunct="1">
              <a:buNone/>
            </a:pPr>
            <a:r>
              <a:rPr lang="en-US" sz="2300" b="0" dirty="0">
                <a:latin typeface="Arial"/>
                <a:cs typeface="Arial"/>
              </a:rPr>
              <a:t>The quality of the model can be assessed through</a:t>
            </a:r>
            <a:r>
              <a:rPr lang="en-US" altLang="ja-JP" sz="2300" b="0" dirty="0">
                <a:latin typeface="Arial"/>
                <a:cs typeface="Arial"/>
              </a:rPr>
              <a:t>:</a:t>
            </a:r>
          </a:p>
          <a:p>
            <a:pPr eaLnBrk="1" hangingPunct="1">
              <a:buFontTx/>
              <a:buNone/>
            </a:pPr>
            <a:endParaRPr lang="en-US" sz="2300" b="0" dirty="0">
              <a:latin typeface="Arial"/>
              <a:cs typeface="Arial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300" i="1" dirty="0">
                <a:latin typeface="Arial"/>
                <a:cs typeface="Arial"/>
              </a:rPr>
              <a:t>RMSE</a:t>
            </a:r>
            <a:r>
              <a:rPr lang="en-US" sz="2300" dirty="0">
                <a:latin typeface="Arial"/>
                <a:cs typeface="Arial"/>
              </a:rPr>
              <a:t> (Root Mean Square Error):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en-US" sz="2300" dirty="0">
              <a:latin typeface="Arial"/>
              <a:cs typeface="Arial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sz="2300" i="1" dirty="0">
                <a:latin typeface="Arial"/>
                <a:cs typeface="Arial"/>
              </a:rPr>
              <a:t>MAPE</a:t>
            </a:r>
            <a:r>
              <a:rPr lang="en-US" sz="2300" dirty="0">
                <a:latin typeface="Arial"/>
                <a:cs typeface="Arial"/>
              </a:rPr>
              <a:t> (</a:t>
            </a:r>
            <a:r>
              <a:rPr lang="en-US" sz="2300" i="1" dirty="0">
                <a:latin typeface="Arial"/>
                <a:cs typeface="Arial"/>
              </a:rPr>
              <a:t>Mean Absolute Percentage Error</a:t>
            </a:r>
            <a:r>
              <a:rPr lang="en-US" sz="2300" b="0" dirty="0">
                <a:latin typeface="Arial"/>
                <a:cs typeface="Arial"/>
              </a:rPr>
              <a:t>):</a:t>
            </a:r>
          </a:p>
          <a:p>
            <a:pPr eaLnBrk="1" hangingPunct="1">
              <a:buFontTx/>
              <a:buNone/>
            </a:pPr>
            <a:endParaRPr lang="en-US" sz="2300" b="0" dirty="0">
              <a:latin typeface="Arial"/>
              <a:cs typeface="Arial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4EAB286-41EB-4D75-8BC3-255526BC57F8}" type="slidenum">
              <a:rPr lang="en-US" sz="800" smtClean="0"/>
              <a:pPr eaLnBrk="1" hangingPunct="1"/>
              <a:t>59</a:t>
            </a:fld>
            <a:endParaRPr lang="en-US" sz="800"/>
          </a:p>
        </p:txBody>
      </p:sp>
      <p:graphicFrame>
        <p:nvGraphicFramePr>
          <p:cNvPr id="59396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2638479"/>
              </p:ext>
            </p:extLst>
          </p:nvPr>
        </p:nvGraphicFramePr>
        <p:xfrm>
          <a:off x="4761021" y="1700255"/>
          <a:ext cx="221424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40948" imgH="203112" progId="Equation.3">
                  <p:embed/>
                </p:oleObj>
              </mc:Choice>
              <mc:Fallback>
                <p:oleObj name="Equation" r:id="rId3" imgW="1040948" imgH="203112" progId="Equation.3">
                  <p:embed/>
                  <p:pic>
                    <p:nvPicPr>
                      <p:cNvPr id="0" name="Picture 1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1021" y="1700255"/>
                        <a:ext cx="2214246" cy="432048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7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095547136"/>
              </p:ext>
            </p:extLst>
          </p:nvPr>
        </p:nvGraphicFramePr>
        <p:xfrm>
          <a:off x="5338117" y="2293698"/>
          <a:ext cx="1717675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04900" imgH="431800" progId="Equation.3">
                  <p:embed/>
                </p:oleObj>
              </mc:Choice>
              <mc:Fallback>
                <p:oleObj name="Equation" r:id="rId5" imgW="1104900" imgH="431800" progId="Equation.3">
                  <p:embed/>
                  <p:pic>
                    <p:nvPicPr>
                      <p:cNvPr id="0" name="Picture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8117" y="2293698"/>
                        <a:ext cx="1717675" cy="671512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235202"/>
              </p:ext>
            </p:extLst>
          </p:nvPr>
        </p:nvGraphicFramePr>
        <p:xfrm>
          <a:off x="6608317" y="4369005"/>
          <a:ext cx="2088207" cy="7750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31900" imgH="457200" progId="Equation.3">
                  <p:embed/>
                </p:oleObj>
              </mc:Choice>
              <mc:Fallback>
                <p:oleObj name="Equation" r:id="rId7" imgW="1231900" imgH="45720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8317" y="4369005"/>
                        <a:ext cx="2088207" cy="775052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815025"/>
              </p:ext>
            </p:extLst>
          </p:nvPr>
        </p:nvGraphicFramePr>
        <p:xfrm>
          <a:off x="5574655" y="3585784"/>
          <a:ext cx="29622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892160" imgH="482400" progId="Equation.3">
                  <p:embed/>
                </p:oleObj>
              </mc:Choice>
              <mc:Fallback>
                <p:oleObj name="Equation" r:id="rId9" imgW="1892160" imgH="4824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4655" y="3585784"/>
                        <a:ext cx="2962275" cy="76835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70886"/>
            <a:ext cx="8229600" cy="625331"/>
          </a:xfrm>
        </p:spPr>
        <p:txBody>
          <a:bodyPr/>
          <a:lstStyle/>
          <a:p>
            <a:pPr eaLnBrk="1" hangingPunct="1"/>
            <a:r>
              <a:rPr lang="en-US" b="1" dirty="0">
                <a:latin typeface="Arial"/>
                <a:cs typeface="Arial"/>
              </a:rPr>
              <a:t>General Procedure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A9E9457-B591-4F15-8751-A7F18904575C}" type="slidenum">
              <a:rPr lang="en-US" sz="800" b="1" smtClean="0">
                <a:latin typeface="Arial"/>
                <a:cs typeface="Arial"/>
              </a:rPr>
              <a:pPr eaLnBrk="1" hangingPunct="1"/>
              <a:t>60</a:t>
            </a:fld>
            <a:endParaRPr lang="en-US" sz="800" b="1">
              <a:latin typeface="Arial"/>
              <a:cs typeface="Arial"/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2268538" y="1989138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b="1" dirty="0">
                <a:latin typeface="Arial"/>
                <a:ea typeface="ＭＳ Ｐゴシック" charset="0"/>
                <a:cs typeface="Arial"/>
              </a:rPr>
              <a:t>2. Viewing</a:t>
            </a:r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2268538" y="292417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3. Choosing a model</a:t>
            </a: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2268538" y="3860800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4. </a:t>
            </a:r>
            <a:r>
              <a:rPr lang="en-US" b="1">
                <a:latin typeface="Arial"/>
                <a:cs typeface="Arial"/>
              </a:rPr>
              <a:t>Decomposing the series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2268538" y="486886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5. Extrapolating and forecasting</a:t>
            </a: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2268538" y="5876925"/>
            <a:ext cx="4967287" cy="576263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6. Assessing the quality of the model</a:t>
            </a: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2268538" y="1052513"/>
            <a:ext cx="4967287" cy="57626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 Gathering the data (historical data)</a:t>
            </a:r>
          </a:p>
        </p:txBody>
      </p:sp>
      <p:sp>
        <p:nvSpPr>
          <p:cNvPr id="77838" name="Line 14"/>
          <p:cNvSpPr>
            <a:spLocks noChangeShapeType="1"/>
          </p:cNvSpPr>
          <p:nvPr/>
        </p:nvSpPr>
        <p:spPr bwMode="auto">
          <a:xfrm>
            <a:off x="4643438" y="17732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39" name="Line 15"/>
          <p:cNvSpPr>
            <a:spLocks noChangeShapeType="1"/>
          </p:cNvSpPr>
          <p:nvPr/>
        </p:nvSpPr>
        <p:spPr bwMode="auto">
          <a:xfrm>
            <a:off x="4643438" y="26368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0" name="Line 16"/>
          <p:cNvSpPr>
            <a:spLocks noChangeShapeType="1"/>
          </p:cNvSpPr>
          <p:nvPr/>
        </p:nvSpPr>
        <p:spPr bwMode="auto">
          <a:xfrm>
            <a:off x="4643438" y="3644900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1" name="Line 17"/>
          <p:cNvSpPr>
            <a:spLocks noChangeShapeType="1"/>
          </p:cNvSpPr>
          <p:nvPr/>
        </p:nvSpPr>
        <p:spPr bwMode="auto">
          <a:xfrm>
            <a:off x="46434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77842" name="Line 18"/>
          <p:cNvSpPr>
            <a:spLocks noChangeShapeType="1"/>
          </p:cNvSpPr>
          <p:nvPr/>
        </p:nvSpPr>
        <p:spPr bwMode="auto">
          <a:xfrm>
            <a:off x="4643438" y="55895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b="1"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33125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ESCP Europe">
  <a:themeElements>
    <a:clrScheme name="Custom 1">
      <a:dk1>
        <a:srgbClr val="1C385B"/>
      </a:dk1>
      <a:lt1>
        <a:sysClr val="window" lastClr="FFFFFF"/>
      </a:lt1>
      <a:dk2>
        <a:srgbClr val="1C385B"/>
      </a:dk2>
      <a:lt2>
        <a:srgbClr val="1C385B"/>
      </a:lt2>
      <a:accent1>
        <a:srgbClr val="1C385B"/>
      </a:accent1>
      <a:accent2>
        <a:srgbClr val="1C385B"/>
      </a:accent2>
      <a:accent3>
        <a:srgbClr val="1C385B"/>
      </a:accent3>
      <a:accent4>
        <a:srgbClr val="1C385B"/>
      </a:accent4>
      <a:accent5>
        <a:srgbClr val="1C385B"/>
      </a:accent5>
      <a:accent6>
        <a:srgbClr val="1C385B"/>
      </a:accent6>
      <a:hlink>
        <a:srgbClr val="1C385B"/>
      </a:hlink>
      <a:folHlink>
        <a:srgbClr val="BFBFBF"/>
      </a:folHlink>
    </a:clrScheme>
    <a:fontScheme name="ESCP Fonts">
      <a:majorFont>
        <a:latin typeface="Andes Condensed Bold"/>
        <a:ea typeface=""/>
        <a:cs typeface=""/>
      </a:majorFont>
      <a:minorFont>
        <a:latin typeface="Andes Condens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 cmpd="sng" algn="ctr">
          <a:noFill/>
          <a:prstDash val="solid"/>
        </a:ln>
        <a:effectLst/>
        <a:extLst>
          <a:ext uri="{91240B29-F687-4F45-9708-019B960494DF}">
            <a14:hiddenLine xmlns:a14="http://schemas.microsoft.com/office/drawing/2010/main" w="25400" cap="flat" cmpd="sng" algn="ctr">
              <a:solidFill>
                <a:srgbClr val="FFFFFF"/>
              </a:solidFill>
              <a:prstDash val="solid"/>
            </a14:hiddenLine>
          </a:ext>
        </a:extLst>
      </a:spPr>
      <a:bodyPr rtlCol="0" anchor="ctr"/>
      <a:lstStyle>
        <a:defPPr algn="ctr">
          <a:defRPr sz="16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7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2436</TotalTime>
  <Words>4001</Words>
  <Application>Microsoft Office PowerPoint</Application>
  <PresentationFormat>On-screen Show (4:3)</PresentationFormat>
  <Paragraphs>1707</Paragraphs>
  <Slides>60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Andes Condensed Book</vt:lpstr>
      <vt:lpstr>Arial</vt:lpstr>
      <vt:lpstr>Calibri</vt:lpstr>
      <vt:lpstr>Cambria Math</vt:lpstr>
      <vt:lpstr>Gill Sans</vt:lpstr>
      <vt:lpstr>Gill Sans Fin</vt:lpstr>
      <vt:lpstr>Gill Sans Normal</vt:lpstr>
      <vt:lpstr>Gill Sans SemiBold</vt:lpstr>
      <vt:lpstr>Gill Sans Semi-gras</vt:lpstr>
      <vt:lpstr>MS Sans Serif</vt:lpstr>
      <vt:lpstr>Times New Roman</vt:lpstr>
      <vt:lpstr>Verdana</vt:lpstr>
      <vt:lpstr>ESCP Europe</vt:lpstr>
      <vt:lpstr>think-cell Slide</vt:lpstr>
      <vt:lpstr>Equation</vt:lpstr>
      <vt:lpstr>Statistics 3  </vt:lpstr>
      <vt:lpstr>PowerPoint Presentation</vt:lpstr>
      <vt:lpstr>The 6 steps</vt:lpstr>
      <vt:lpstr>Definition</vt:lpstr>
      <vt:lpstr>The 6 steps</vt:lpstr>
      <vt:lpstr>Step 1. Gathering the data</vt:lpstr>
      <vt:lpstr>The 6 steps</vt:lpstr>
      <vt:lpstr>Champagne sales</vt:lpstr>
      <vt:lpstr>Decomposing time series</vt:lpstr>
      <vt:lpstr>Examples of time series</vt:lpstr>
      <vt:lpstr>Example of a time series: Software sales</vt:lpstr>
      <vt:lpstr>Champagne Sales</vt:lpstr>
      <vt:lpstr>The 6 steps</vt:lpstr>
      <vt:lpstr>PowerPoint Presentation</vt:lpstr>
      <vt:lpstr>PowerPoint Presentation</vt:lpstr>
      <vt:lpstr>Champagne Sales</vt:lpstr>
      <vt:lpstr>Example 2: Air Traffic</vt:lpstr>
      <vt:lpstr>Air Traffic</vt:lpstr>
      <vt:lpstr>PowerPoint Presentation</vt:lpstr>
      <vt:lpstr>Air Traffic</vt:lpstr>
      <vt:lpstr>The 6 steps</vt:lpstr>
      <vt:lpstr>Step 4. Decomposing the series</vt:lpstr>
      <vt:lpstr>Step 4.1: Smoothing the time series</vt:lpstr>
      <vt:lpstr>PowerPoint Presentation</vt:lpstr>
      <vt:lpstr>PowerPoint Presentation</vt:lpstr>
      <vt:lpstr>PowerPoint Presentation</vt:lpstr>
      <vt:lpstr>PowerPoint Presentation</vt:lpstr>
      <vt:lpstr>Period length for Moving Averages</vt:lpstr>
      <vt:lpstr>PowerPoint Presentation</vt:lpstr>
      <vt:lpstr>PowerPoint Presentation</vt:lpstr>
      <vt:lpstr>PowerPoint Presentation</vt:lpstr>
      <vt:lpstr>PowerPoint Presentation</vt:lpstr>
      <vt:lpstr>Air Traffic</vt:lpstr>
      <vt:lpstr>PowerPoint Presentation</vt:lpstr>
      <vt:lpstr>PowerPoint Presentation</vt:lpstr>
      <vt:lpstr>PowerPoint Presentation</vt:lpstr>
      <vt:lpstr>Seasonal Component: Additive Model</vt:lpstr>
      <vt:lpstr>Air Traffic</vt:lpstr>
      <vt:lpstr>PowerPoint Presentation</vt:lpstr>
      <vt:lpstr>PowerPoint Presentation</vt:lpstr>
      <vt:lpstr>PowerPoint Presentation</vt:lpstr>
      <vt:lpstr>Seasonal Component: Multiplicative Model</vt:lpstr>
      <vt:lpstr>PowerPoint Presentation</vt:lpstr>
      <vt:lpstr>PowerPoint Presentation</vt:lpstr>
      <vt:lpstr>Step 4.3: Extracting the trend using the  seasonally adjusted series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6 steps</vt:lpstr>
      <vt:lpstr>Step 5. Extrapolating and forecasting</vt:lpstr>
      <vt:lpstr>Step 5. Extrapolating and forecasting</vt:lpstr>
      <vt:lpstr>Air Trafiic</vt:lpstr>
      <vt:lpstr>Air Trafiic</vt:lpstr>
      <vt:lpstr>Champagne Sales</vt:lpstr>
      <vt:lpstr>Champagne Sales</vt:lpstr>
      <vt:lpstr>The 6 steps</vt:lpstr>
      <vt:lpstr>Step 6. Assessing the quality of the model</vt:lpstr>
      <vt:lpstr>General Procedure</vt:lpstr>
    </vt:vector>
  </TitlesOfParts>
  <Company>ESCP-EAP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adminr</dc:creator>
  <cp:lastModifiedBy>Tony Khalil</cp:lastModifiedBy>
  <cp:revision>269</cp:revision>
  <dcterms:created xsi:type="dcterms:W3CDTF">2009-05-14T12:43:58Z</dcterms:created>
  <dcterms:modified xsi:type="dcterms:W3CDTF">2024-09-06T04:33:22Z</dcterms:modified>
</cp:coreProperties>
</file>